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1" r:id="rId4"/>
    <p:sldId id="266" r:id="rId5"/>
    <p:sldId id="263" r:id="rId6"/>
    <p:sldId id="264" r:id="rId7"/>
    <p:sldId id="267" r:id="rId8"/>
    <p:sldId id="271" r:id="rId9"/>
    <p:sldId id="268" r:id="rId10"/>
    <p:sldId id="270" r:id="rId11"/>
    <p:sldId id="269" r:id="rId12"/>
  </p:sldIdLst>
  <p:sldSz cx="9906000" cy="6858000" type="A4"/>
  <p:notesSz cx="9906000" cy="6858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8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1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0C3"/>
    <a:srgbClr val="FFE79C"/>
    <a:srgbClr val="FBFBFB"/>
    <a:srgbClr val="F4F4F4"/>
    <a:srgbClr val="FAFAFA"/>
    <a:srgbClr val="EBEBEB"/>
    <a:srgbClr val="F3F5D4"/>
    <a:srgbClr val="8C8C8C"/>
    <a:srgbClr val="B3B3B3"/>
    <a:srgbClr val="A6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894" autoAdjust="0"/>
  </p:normalViewPr>
  <p:slideViewPr>
    <p:cSldViewPr>
      <p:cViewPr varScale="1">
        <p:scale>
          <a:sx n="63" d="100"/>
          <a:sy n="63" d="100"/>
        </p:scale>
        <p:origin x="1829" y="62"/>
      </p:cViewPr>
      <p:guideLst>
        <p:guide orient="horz" pos="1341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D9321-21DF-4A1B-B478-B9E6AFDA90D7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56732D4-8468-40B5-91CC-584262CC2D10}" type="pres">
      <dgm:prSet presAssocID="{0CFD9321-21DF-4A1B-B478-B9E6AFDA90D7}" presName="linearFlow" presStyleCnt="0">
        <dgm:presLayoutVars>
          <dgm:dir/>
          <dgm:resizeHandles val="exact"/>
        </dgm:presLayoutVars>
      </dgm:prSet>
      <dgm:spPr/>
    </dgm:pt>
  </dgm:ptLst>
  <dgm:cxnLst>
    <dgm:cxn modelId="{47DC16AA-E060-4AC9-BF47-A0399EDB4E75}" type="presOf" srcId="{0CFD9321-21DF-4A1B-B478-B9E6AFDA90D7}" destId="{D56732D4-8468-40B5-91CC-584262CC2D1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8800" y="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8800" y="64770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3C6039-A323-4846-8A27-19FAD65F7C6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25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0" y="0"/>
            <a:ext cx="4292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95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0" y="3257550"/>
            <a:ext cx="7264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292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0" y="6515100"/>
            <a:ext cx="4292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282529-B857-4F87-9938-ED69B310F7B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701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Perspektiven</a:t>
            </a:r>
            <a:r>
              <a:rPr lang="en-US" dirty="0"/>
              <a:t> auf das </a:t>
            </a:r>
            <a:r>
              <a:rPr lang="en-US" dirty="0" err="1"/>
              <a:t>gleichen</a:t>
            </a:r>
            <a:r>
              <a:rPr lang="en-US" dirty="0"/>
              <a:t> </a:t>
            </a:r>
            <a:r>
              <a:rPr lang="en-US" dirty="0" err="1"/>
              <a:t>Thema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Begriffe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, </a:t>
            </a:r>
            <a:r>
              <a:rPr lang="en-US" dirty="0" err="1"/>
              <a:t>Medien</a:t>
            </a:r>
            <a:r>
              <a:rPr lang="en-US" dirty="0"/>
              <a:t> und Informatik -&gt; </a:t>
            </a:r>
            <a:r>
              <a:rPr lang="en-US" dirty="0" err="1"/>
              <a:t>subsumiert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Bildung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669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Perspektiven</a:t>
            </a:r>
            <a:r>
              <a:rPr lang="en-US" dirty="0"/>
              <a:t> auf das </a:t>
            </a:r>
            <a:r>
              <a:rPr lang="en-US" dirty="0" err="1"/>
              <a:t>gleichen</a:t>
            </a:r>
            <a:r>
              <a:rPr lang="en-US" dirty="0"/>
              <a:t> </a:t>
            </a:r>
            <a:r>
              <a:rPr lang="en-US" dirty="0" err="1"/>
              <a:t>Thema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Begriffe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, </a:t>
            </a:r>
            <a:r>
              <a:rPr lang="en-US" dirty="0" err="1"/>
              <a:t>Medien</a:t>
            </a:r>
            <a:r>
              <a:rPr lang="en-US" dirty="0"/>
              <a:t> und Informatik -&gt; </a:t>
            </a:r>
            <a:r>
              <a:rPr lang="en-US" dirty="0" err="1"/>
              <a:t>subsumiert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Bildung</a:t>
            </a:r>
            <a:endParaRPr lang="en-US" dirty="0"/>
          </a:p>
          <a:p>
            <a:endParaRPr lang="en-US" dirty="0"/>
          </a:p>
          <a:p>
            <a:r>
              <a:rPr lang="de-CH" dirty="0"/>
              <a:t>Wirkung auf Leben</a:t>
            </a:r>
            <a:r>
              <a:rPr lang="de-CH" baseline="0" dirty="0"/>
              <a:t> und</a:t>
            </a:r>
            <a:r>
              <a:rPr lang="de-CH" dirty="0"/>
              <a:t> Gesellschaft</a:t>
            </a:r>
          </a:p>
          <a:p>
            <a:r>
              <a:rPr lang="de-CH" dirty="0"/>
              <a:t>Grundlagen</a:t>
            </a:r>
            <a:r>
              <a:rPr lang="de-CH" baseline="0" dirty="0"/>
              <a:t> und Konzepte</a:t>
            </a:r>
            <a:endParaRPr lang="de-CH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80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916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Praxis in Schule ist unterschiedlich</a:t>
            </a:r>
          </a:p>
          <a:p>
            <a:r>
              <a:rPr lang="de-CH" dirty="0"/>
              <a:t>Voraussetzungen sind unterschiedlich.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475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Eine Woche ins</a:t>
            </a:r>
            <a:r>
              <a:rPr lang="de-CH" baseline="0" dirty="0"/>
              <a:t> Thema eintauchen:</a:t>
            </a:r>
          </a:p>
          <a:p>
            <a:r>
              <a:rPr lang="de-CH" dirty="0"/>
              <a:t>Vermittlung von Grundlagen und Konzepten</a:t>
            </a:r>
          </a:p>
          <a:p>
            <a:r>
              <a:rPr lang="de-CH" dirty="0"/>
              <a:t>Anhand von Unterrichtsbeispielen die Umsetzung für den eigenen Unterricht planen</a:t>
            </a:r>
          </a:p>
          <a:p>
            <a:r>
              <a:rPr lang="de-CH" dirty="0"/>
              <a:t>Da kein Lehrmittel vorhanden</a:t>
            </a:r>
          </a:p>
          <a:p>
            <a:r>
              <a:rPr lang="de-CH" dirty="0"/>
              <a:t>Kursinhalte wurden im Bereich Medien und Informatik entwickelt</a:t>
            </a:r>
          </a:p>
          <a:p>
            <a:endParaRPr lang="de-CH" baseline="0" dirty="0"/>
          </a:p>
          <a:p>
            <a:r>
              <a:rPr lang="de-CH" baseline="0" dirty="0"/>
              <a:t>Sich Zeit nehmen</a:t>
            </a:r>
          </a:p>
          <a:p>
            <a:r>
              <a:rPr lang="de-CH" baseline="0" dirty="0"/>
              <a:t>Vertiefen können</a:t>
            </a:r>
          </a:p>
          <a:p>
            <a:r>
              <a:rPr lang="de-CH" baseline="0" dirty="0"/>
              <a:t>Absprachen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7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Aufträge auf www.kibs.ch/Milehrplan</a:t>
            </a:r>
          </a:p>
          <a:p>
            <a:r>
              <a:rPr lang="de-CH" dirty="0"/>
              <a:t>Da kein </a:t>
            </a:r>
            <a:r>
              <a:rPr lang="de-CH"/>
              <a:t>Lehrmittel vorhanden</a:t>
            </a:r>
            <a:endParaRPr lang="de-CH" dirty="0"/>
          </a:p>
          <a:p>
            <a:r>
              <a:rPr lang="de-CH" dirty="0"/>
              <a:t>Ermöglicht auch späteres stöbern.</a:t>
            </a:r>
          </a:p>
          <a:p>
            <a:r>
              <a:rPr lang="de-CH" dirty="0"/>
              <a:t>Wir sind auch interessiert an weiteren Inhalten. </a:t>
            </a:r>
          </a:p>
          <a:p>
            <a:r>
              <a:rPr lang="de-CH" dirty="0"/>
              <a:t>Wer etwas hat, kann das beisteuern.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918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Je 2 </a:t>
            </a:r>
            <a:r>
              <a:rPr lang="de-CH" dirty="0" err="1"/>
              <a:t>Doz</a:t>
            </a:r>
            <a:r>
              <a:rPr lang="de-CH" dirty="0"/>
              <a:t>. Teams für Medien bzw. Informatik = 4 </a:t>
            </a:r>
            <a:r>
              <a:rPr lang="de-CH" dirty="0" err="1"/>
              <a:t>Doz</a:t>
            </a:r>
            <a:r>
              <a:rPr lang="de-CH" dirty="0"/>
              <a:t>. pro Gruppe und Woche</a:t>
            </a:r>
          </a:p>
          <a:p>
            <a:r>
              <a:rPr lang="de-CH" dirty="0"/>
              <a:t>Wochenleitung übernimmt administrative Arbeiten</a:t>
            </a:r>
          </a:p>
          <a:p>
            <a:r>
              <a:rPr lang="de-CH" dirty="0"/>
              <a:t>Wochenleitung kann als Unterstützung beigezogen werden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898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Arbeit in kleinen Arbeitsteams ermöglichen Austausch und gemeinsame Hilfestellungen. </a:t>
            </a:r>
            <a:br>
              <a:rPr lang="de-CH" dirty="0"/>
            </a:br>
            <a:r>
              <a:rPr lang="de-CH" dirty="0"/>
              <a:t>Besonders wertvoll: Gruppen aus dem gleichen Kollegium. Die profitieren am meisten</a:t>
            </a:r>
          </a:p>
          <a:p>
            <a:endParaRPr lang="de-CH" dirty="0"/>
          </a:p>
          <a:p>
            <a:r>
              <a:rPr lang="de-CH" dirty="0"/>
              <a:t>SOL: Lernen im eigenen Tempo, selbständig dran bleiben. Selber entscheiden, woran man arbeiten möchte (Auswahl an Aufträgen)</a:t>
            </a:r>
          </a:p>
          <a:p>
            <a:endParaRPr lang="de-CH" dirty="0"/>
          </a:p>
          <a:p>
            <a:r>
              <a:rPr lang="de-CH" dirty="0"/>
              <a:t>Fortschritte auf individuellem Niveau erzielen</a:t>
            </a:r>
          </a:p>
          <a:p>
            <a:r>
              <a:rPr lang="de-CH" dirty="0"/>
              <a:t>Realistische Ziele setzen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2529-B857-4F87-9938-ED69B310F7B5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537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 descr="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2388"/>
            <a:ext cx="22272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1519064"/>
            <a:ext cx="850265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000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Text durch Klicken hinzufügen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75200"/>
            <a:ext cx="8502650" cy="1801872"/>
          </a:xfrm>
        </p:spPr>
        <p:txBody>
          <a:bodyPr anchor="t"/>
          <a:lstStyle>
            <a:lvl1pPr>
              <a:lnSpc>
                <a:spcPct val="100000"/>
              </a:lnSpc>
              <a:defRPr sz="3600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8400"/>
            <a:ext cx="4212000" cy="273600"/>
          </a:xfrm>
        </p:spPr>
        <p:txBody>
          <a:bodyPr/>
          <a:lstStyle>
            <a:lvl1pPr>
              <a:buNone/>
              <a:defRPr sz="1300" b="1" baseline="0"/>
            </a:lvl1pPr>
          </a:lstStyle>
          <a:p>
            <a:pPr lvl="0"/>
            <a:r>
              <a:rPr lang="de-DE" dirty="0"/>
              <a:t>Vorname, Name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457200" y="475200"/>
            <a:ext cx="8992800" cy="39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CH" sz="1900" b="1" dirty="0">
                <a:latin typeface="+mj-lt"/>
              </a:rPr>
              <a:t>INHALT</a:t>
            </a:r>
            <a:endParaRPr lang="en-US" sz="1900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57200" y="1144800"/>
            <a:ext cx="8992800" cy="5180400"/>
          </a:xfrm>
        </p:spPr>
        <p:txBody>
          <a:bodyPr/>
          <a:lstStyle>
            <a:lvl1pPr marL="342900" indent="-342900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02000"/>
            <a:ext cx="8229600" cy="1198800"/>
          </a:xfrm>
        </p:spPr>
        <p:txBody>
          <a:bodyPr/>
          <a:lstStyle>
            <a:lvl1pPr marL="0" indent="0">
              <a:buNone/>
              <a:defRPr sz="3600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88640"/>
            <a:ext cx="8992800" cy="288000"/>
          </a:xfrm>
        </p:spPr>
        <p:txBody>
          <a:bodyPr/>
          <a:lstStyle>
            <a:lvl1pPr marL="0" indent="0">
              <a:buNone/>
              <a:defRPr sz="1300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991600" cy="39327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33400" y="6453188"/>
            <a:ext cx="8915400" cy="0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Times" charset="0"/>
              <a:ea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4596" y="6540782"/>
            <a:ext cx="5787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1" dirty="0">
                <a:latin typeface="+mj-lt"/>
              </a:rPr>
              <a:t>PHBern,</a:t>
            </a:r>
            <a:r>
              <a:rPr lang="de-CH" sz="800" b="1" baseline="0" dirty="0">
                <a:latin typeface="+mj-lt"/>
              </a:rPr>
              <a:t> Institut für Weiterbildung und Medienbildung</a:t>
            </a:r>
            <a:r>
              <a:rPr lang="de-CH" sz="800" baseline="0" dirty="0">
                <a:latin typeface="+mj-lt"/>
              </a:rPr>
              <a:t>,</a:t>
            </a:r>
            <a:r>
              <a:rPr lang="de-CH" sz="800" b="1" baseline="0" dirty="0">
                <a:latin typeface="+mj-lt"/>
              </a:rPr>
              <a:t> Karin Winkel</a:t>
            </a:r>
            <a:endParaRPr lang="de-CH" sz="800" b="1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23362" y="6540782"/>
            <a:ext cx="921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91147E-7F7C-4928-9466-CBA3E31A2514}" type="datetime1">
              <a:rPr lang="de-CH" sz="80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algn="r"/>
              <a:t>02.03.2017</a:t>
            </a:fld>
            <a:endParaRPr lang="de-CH" sz="800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56873" y="654078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800" b="1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800" b="1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9" r:id="rId2"/>
    <p:sldLayoutId id="2147483697" r:id="rId3"/>
    <p:sldLayoutId id="2147483696" r:id="rId4"/>
  </p:sldLayoutIdLst>
  <p:hf hdr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A60030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A60030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A60030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714500" indent="-190500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</a:defRPr>
      </a:lvl5pPr>
      <a:lvl6pPr marL="2171700" indent="-1905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500">
          <a:solidFill>
            <a:schemeClr val="tx1"/>
          </a:solidFill>
          <a:latin typeface="+mn-lt"/>
          <a:ea typeface="+mn-ea"/>
        </a:defRPr>
      </a:lvl6pPr>
      <a:lvl7pPr marL="2628900" indent="-1905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500">
          <a:solidFill>
            <a:schemeClr val="tx1"/>
          </a:solidFill>
          <a:latin typeface="+mn-lt"/>
          <a:ea typeface="+mn-ea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500">
          <a:solidFill>
            <a:schemeClr val="tx1"/>
          </a:solidFill>
          <a:latin typeface="+mn-lt"/>
          <a:ea typeface="+mn-ea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ibs.ch/Milehrpla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Mediencafé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Blockkurs MI:</a:t>
            </a:r>
            <a:br>
              <a:rPr lang="de-CH" dirty="0"/>
            </a:br>
            <a:r>
              <a:rPr lang="de-CH" dirty="0"/>
              <a:t>Konzept und erste Erfahrungen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Karin Winkel</a:t>
            </a:r>
          </a:p>
        </p:txBody>
      </p:sp>
    </p:spTree>
    <p:extLst>
      <p:ext uri="{BB962C8B-B14F-4D97-AF65-F5344CB8AC3E}">
        <p14:creationId xmlns:p14="http://schemas.microsoft.com/office/powerpoint/2010/main" val="239689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Organisation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572"/>
          <a:stretch/>
        </p:blipFill>
        <p:spPr>
          <a:xfrm>
            <a:off x="776536" y="3356992"/>
            <a:ext cx="2749312" cy="2101240"/>
          </a:xfrm>
        </p:spPr>
      </p:pic>
      <p:pic>
        <p:nvPicPr>
          <p:cNvPr id="6" name="Inhaltsplatzhalter 4"/>
          <p:cNvPicPr>
            <a:picLocks noChangeAspect="1"/>
          </p:cNvPicPr>
          <p:nvPr/>
        </p:nvPicPr>
        <p:blipFill rotWithShape="1">
          <a:blip r:embed="rId3"/>
          <a:srcRect t="22467"/>
          <a:stretch/>
        </p:blipFill>
        <p:spPr bwMode="auto">
          <a:xfrm>
            <a:off x="5673080" y="3356992"/>
            <a:ext cx="2749312" cy="213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Flussdiagramm: Grenzstelle 6"/>
          <p:cNvSpPr/>
          <p:nvPr/>
        </p:nvSpPr>
        <p:spPr bwMode="auto">
          <a:xfrm>
            <a:off x="3440832" y="1700808"/>
            <a:ext cx="2808312" cy="936104"/>
          </a:xfrm>
          <a:prstGeom prst="flowChartTerminator">
            <a:avLst/>
          </a:prstGeom>
          <a:solidFill>
            <a:srgbClr val="EDF0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14367" y="1757275"/>
            <a:ext cx="247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j-lt"/>
              </a:rPr>
              <a:t>2 Gruppen</a:t>
            </a:r>
          </a:p>
          <a:p>
            <a:r>
              <a:rPr lang="de-CH" dirty="0">
                <a:latin typeface="+mj-lt"/>
              </a:rPr>
              <a:t>Je 2 Dozierende</a:t>
            </a:r>
          </a:p>
        </p:txBody>
      </p:sp>
    </p:spTree>
    <p:extLst>
      <p:ext uri="{BB962C8B-B14F-4D97-AF65-F5344CB8AC3E}">
        <p14:creationId xmlns:p14="http://schemas.microsoft.com/office/powerpoint/2010/main" val="102649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Erfahrungen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691"/>
          <a:stretch/>
        </p:blipFill>
        <p:spPr>
          <a:xfrm>
            <a:off x="456223" y="1196752"/>
            <a:ext cx="3359724" cy="2261408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144" y="1052736"/>
            <a:ext cx="2749312" cy="27493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t="22315"/>
          <a:stretch/>
        </p:blipFill>
        <p:spPr>
          <a:xfrm>
            <a:off x="3329568" y="3782463"/>
            <a:ext cx="3246864" cy="25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leichschenkliges Dreieck 7"/>
          <p:cNvSpPr/>
          <p:nvPr/>
        </p:nvSpPr>
        <p:spPr bwMode="auto">
          <a:xfrm>
            <a:off x="2864768" y="1484784"/>
            <a:ext cx="3675288" cy="3168352"/>
          </a:xfrm>
          <a:prstGeom prst="triangle">
            <a:avLst/>
          </a:prstGeom>
          <a:solidFill>
            <a:srgbClr val="66CCFF">
              <a:alpha val="24000"/>
            </a:srgbClr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8000000">
            <a:off x="1675583" y="2559939"/>
            <a:ext cx="3390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Grundlagen und Konzepte</a:t>
            </a:r>
          </a:p>
          <a:p>
            <a:pPr algn="ctr"/>
            <a:r>
              <a:rPr lang="de-DE" sz="2000" dirty="0">
                <a:latin typeface="+mj-lt"/>
              </a:rPr>
              <a:t>Wie funktioniert das?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103052" y="4725144"/>
            <a:ext cx="329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de-DE" sz="2000" dirty="0">
                <a:solidFill>
                  <a:srgbClr val="000000"/>
                </a:solidFill>
                <a:latin typeface="Arial"/>
              </a:rPr>
              <a:t>Wie wird das eingesetzt?</a:t>
            </a:r>
            <a:endParaRPr lang="de-DE" sz="2000" b="1" dirty="0">
              <a:latin typeface="+mj-lt"/>
            </a:endParaRPr>
          </a:p>
          <a:p>
            <a:pPr algn="ctr"/>
            <a:r>
              <a:rPr lang="de-DE" sz="2000" b="1" dirty="0">
                <a:latin typeface="+mj-lt"/>
              </a:rPr>
              <a:t>Anwendung und Nutzung</a:t>
            </a:r>
          </a:p>
        </p:txBody>
      </p:sp>
      <p:sp>
        <p:nvSpPr>
          <p:cNvPr id="12" name="Textfeld 11"/>
          <p:cNvSpPr txBox="1"/>
          <p:nvPr/>
        </p:nvSpPr>
        <p:spPr>
          <a:xfrm rot="3600000">
            <a:off x="4498339" y="2563611"/>
            <a:ext cx="3077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Leben und Gesellschaft</a:t>
            </a:r>
          </a:p>
          <a:p>
            <a:pPr algn="ctr"/>
            <a:r>
              <a:rPr lang="de-DE" sz="2000" dirty="0">
                <a:latin typeface="+mj-lt"/>
              </a:rPr>
              <a:t>Wie wirkt sich das aus?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072680" y="836712"/>
            <a:ext cx="5256584" cy="5256584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3728864" y="2636912"/>
            <a:ext cx="1916832" cy="1916832"/>
            <a:chOff x="0" y="4941168"/>
            <a:chExt cx="1916832" cy="1916832"/>
          </a:xfrm>
        </p:grpSpPr>
        <p:pic>
          <p:nvPicPr>
            <p:cNvPr id="4" name="Bild 3" descr="Binary-Spher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41168"/>
              <a:ext cx="1916832" cy="1916832"/>
            </a:xfrm>
            <a:prstGeom prst="rect">
              <a:avLst/>
            </a:prstGeom>
          </p:spPr>
        </p:pic>
        <p:pic>
          <p:nvPicPr>
            <p:cNvPr id="5" name="Bild 4" descr="laptop-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41" y="5456286"/>
              <a:ext cx="1152350" cy="886596"/>
            </a:xfrm>
            <a:prstGeom prst="rect">
              <a:avLst/>
            </a:prstGeom>
          </p:spPr>
        </p:pic>
      </p:grp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83049" cy="344792"/>
          </a:xfrm>
        </p:spPr>
        <p:txBody>
          <a:bodyPr/>
          <a:lstStyle/>
          <a:p>
            <a:r>
              <a:rPr lang="en-US" dirty="0" err="1"/>
              <a:t>Darum</a:t>
            </a:r>
            <a:r>
              <a:rPr lang="en-US" dirty="0"/>
              <a:t> </a:t>
            </a:r>
            <a:r>
              <a:rPr lang="en-US" dirty="0" err="1"/>
              <a:t>geht’s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1136576" y="1124744"/>
            <a:ext cx="4104456" cy="4104456"/>
          </a:xfrm>
          <a:prstGeom prst="ellipse">
            <a:avLst/>
          </a:prstGeom>
          <a:solidFill>
            <a:srgbClr val="00B0F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A6003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48944" y="1052736"/>
            <a:ext cx="4104456" cy="4104456"/>
          </a:xfrm>
          <a:prstGeom prst="ellipse">
            <a:avLst/>
          </a:prstGeom>
          <a:solidFill>
            <a:srgbClr val="FFC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A6003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8" name="Gleichschenkliges Dreieck 7"/>
          <p:cNvSpPr/>
          <p:nvPr/>
        </p:nvSpPr>
        <p:spPr bwMode="auto">
          <a:xfrm>
            <a:off x="3080792" y="1740296"/>
            <a:ext cx="3378894" cy="2912840"/>
          </a:xfrm>
          <a:prstGeom prst="triangle">
            <a:avLst/>
          </a:prstGeom>
          <a:solidFill>
            <a:srgbClr val="66CCFF">
              <a:alpha val="24000"/>
            </a:srgbClr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8000000">
            <a:off x="2099100" y="2391676"/>
            <a:ext cx="289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Grundlagen und Konzepte</a:t>
            </a:r>
          </a:p>
          <a:p>
            <a:pPr algn="ctr"/>
            <a:r>
              <a:rPr lang="de-DE" sz="2000" dirty="0">
                <a:latin typeface="+mj-lt"/>
              </a:rPr>
              <a:t>Wie funktioniert das?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68384" y="4782232"/>
            <a:ext cx="3024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Anwendung und Nutzung</a:t>
            </a:r>
          </a:p>
          <a:p>
            <a:pPr lvl="0" algn="ctr"/>
            <a:r>
              <a:rPr lang="de-DE" sz="2000" dirty="0">
                <a:solidFill>
                  <a:srgbClr val="000000"/>
                </a:solidFill>
                <a:latin typeface="Arial"/>
              </a:rPr>
              <a:t>Wie wird das eingesetzt?</a:t>
            </a:r>
            <a:endParaRPr lang="de-DE" sz="2000" b="1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 rot="3600000">
            <a:off x="4765137" y="2540500"/>
            <a:ext cx="302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+mj-lt"/>
              </a:rPr>
              <a:t>Leben und Gesellschaft</a:t>
            </a:r>
          </a:p>
          <a:p>
            <a:pPr algn="ctr"/>
            <a:r>
              <a:rPr lang="de-DE" sz="2000" dirty="0">
                <a:latin typeface="+mj-lt"/>
              </a:rPr>
              <a:t>Wie wirkt sich das aus?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360712" y="1390954"/>
            <a:ext cx="4832666" cy="4832666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3883446" y="2791494"/>
            <a:ext cx="1762249" cy="1762249"/>
            <a:chOff x="0" y="4941168"/>
            <a:chExt cx="1916832" cy="1916832"/>
          </a:xfrm>
        </p:grpSpPr>
        <p:pic>
          <p:nvPicPr>
            <p:cNvPr id="4" name="Bild 3" descr="Binary-Spher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41168"/>
              <a:ext cx="1916832" cy="1916832"/>
            </a:xfrm>
            <a:prstGeom prst="rect">
              <a:avLst/>
            </a:prstGeom>
          </p:spPr>
        </p:pic>
        <p:pic>
          <p:nvPicPr>
            <p:cNvPr id="5" name="Bild 4" descr="laptop-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41" y="5456286"/>
              <a:ext cx="1152350" cy="886596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 bwMode="auto">
          <a:xfrm>
            <a:off x="3368824" y="3356992"/>
            <a:ext cx="2846639" cy="2846639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A60030"/>
              </a:solidFill>
              <a:effectLst/>
              <a:latin typeface="+mj-lt"/>
              <a:ea typeface="ＭＳ Ｐゴシック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="1" dirty="0">
              <a:solidFill>
                <a:srgbClr val="A60030"/>
              </a:solidFill>
              <a:latin typeface="+mj-lt"/>
              <a:ea typeface="ＭＳ Ｐゴシック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A60030"/>
              </a:solidFill>
              <a:effectLst/>
              <a:latin typeface="+mj-lt"/>
              <a:ea typeface="ＭＳ Ｐゴシック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="1" dirty="0">
              <a:solidFill>
                <a:srgbClr val="A60030"/>
              </a:solidFill>
              <a:latin typeface="+mj-lt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rgbClr val="A6003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83049" cy="344792"/>
          </a:xfrm>
        </p:spPr>
        <p:txBody>
          <a:bodyPr/>
          <a:lstStyle/>
          <a:p>
            <a:r>
              <a:rPr lang="en-US" dirty="0" err="1"/>
              <a:t>Modullehrplan</a:t>
            </a:r>
            <a:r>
              <a:rPr lang="en-US" dirty="0"/>
              <a:t> </a:t>
            </a:r>
            <a:r>
              <a:rPr lang="en-US" dirty="0" err="1"/>
              <a:t>Medien</a:t>
            </a:r>
            <a:r>
              <a:rPr lang="en-US" dirty="0"/>
              <a:t> und Informatik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785822" y="5657613"/>
            <a:ext cx="21898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A60030"/>
                </a:solidFill>
                <a:latin typeface="+mn-lt"/>
                <a:ea typeface="ＭＳ Ｐゴシック" charset="0"/>
              </a:rPr>
              <a:t>Anwendung</a:t>
            </a:r>
          </a:p>
          <a:p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1178486" y="1626475"/>
            <a:ext cx="21898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A60030"/>
                </a:solidFill>
                <a:latin typeface="+mn-lt"/>
                <a:ea typeface="ＭＳ Ｐゴシック" charset="0"/>
              </a:rPr>
              <a:t>Informatik</a:t>
            </a:r>
          </a:p>
          <a:p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7041232" y="1626475"/>
            <a:ext cx="21898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A60030"/>
                </a:solidFill>
                <a:latin typeface="+mn-lt"/>
                <a:ea typeface="ＭＳ Ｐゴシック" charset="0"/>
              </a:rPr>
              <a:t>Medien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50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Blockkurs - Zielpublikum	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460135"/>
              </p:ext>
            </p:extLst>
          </p:nvPr>
        </p:nvGraphicFramePr>
        <p:xfrm>
          <a:off x="3296816" y="3430488"/>
          <a:ext cx="5117993" cy="294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528" y="1628800"/>
            <a:ext cx="4736976" cy="311604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05128" y="188680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Unterrichtende Modul Medien und Informatik</a:t>
            </a:r>
          </a:p>
          <a:p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5. / 6. / 7. und 9. Klasse</a:t>
            </a:r>
          </a:p>
        </p:txBody>
      </p:sp>
    </p:spTree>
    <p:extLst>
      <p:ext uri="{BB962C8B-B14F-4D97-AF65-F5344CB8AC3E}">
        <p14:creationId xmlns:p14="http://schemas.microsoft.com/office/powerpoint/2010/main" val="32234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7564" y="1340768"/>
            <a:ext cx="5294656" cy="3528392"/>
          </a:xfrm>
        </p:spPr>
      </p:pic>
      <p:sp>
        <p:nvSpPr>
          <p:cNvPr id="7" name="Textfeld 6"/>
          <p:cNvSpPr txBox="1"/>
          <p:nvPr/>
        </p:nvSpPr>
        <p:spPr>
          <a:xfrm>
            <a:off x="503007" y="1528673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750 Lehrpersonen</a:t>
            </a:r>
            <a:br>
              <a:rPr lang="de-CH" dirty="0">
                <a:latin typeface="+mn-lt"/>
              </a:rPr>
            </a:br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2016 – 2019</a:t>
            </a:r>
            <a:br>
              <a:rPr lang="de-CH" dirty="0">
                <a:latin typeface="+mn-lt"/>
              </a:rPr>
            </a:br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5 Kurse/Jahr</a:t>
            </a:r>
            <a:br>
              <a:rPr lang="de-CH" dirty="0">
                <a:latin typeface="+mn-lt"/>
              </a:rPr>
            </a:br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48 Lehrpersonen/Kurs</a:t>
            </a:r>
          </a:p>
        </p:txBody>
      </p:sp>
    </p:spTree>
    <p:extLst>
      <p:ext uri="{BB962C8B-B14F-4D97-AF65-F5344CB8AC3E}">
        <p14:creationId xmlns:p14="http://schemas.microsoft.com/office/powerpoint/2010/main" val="138546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Unterschiedliche Voraussetzungen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956" y="1556792"/>
            <a:ext cx="3901440" cy="3901440"/>
          </a:xfrm>
        </p:spPr>
      </p:pic>
      <p:sp>
        <p:nvSpPr>
          <p:cNvPr id="6" name="Textfeld 5"/>
          <p:cNvSpPr txBox="1"/>
          <p:nvPr/>
        </p:nvSpPr>
        <p:spPr>
          <a:xfrm>
            <a:off x="4463396" y="1916832"/>
            <a:ext cx="498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persönliche Kenntnisse</a:t>
            </a:r>
          </a:p>
          <a:p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Infrastruktur in Schule</a:t>
            </a:r>
          </a:p>
          <a:p>
            <a:endParaRPr lang="de-CH" dirty="0">
              <a:latin typeface="+mn-lt"/>
            </a:endParaRPr>
          </a:p>
          <a:p>
            <a:r>
              <a:rPr lang="de-CH" dirty="0">
                <a:latin typeface="+mn-lt"/>
              </a:rPr>
              <a:t>Formen der Zusammenarbeit</a:t>
            </a:r>
          </a:p>
        </p:txBody>
      </p:sp>
    </p:spTree>
    <p:extLst>
      <p:ext uri="{BB962C8B-B14F-4D97-AF65-F5344CB8AC3E}">
        <p14:creationId xmlns:p14="http://schemas.microsoft.com/office/powerpoint/2010/main" val="277669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Blockkurs?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052736"/>
            <a:ext cx="4177665" cy="5181600"/>
          </a:xfrm>
        </p:spPr>
      </p:pic>
      <p:sp>
        <p:nvSpPr>
          <p:cNvPr id="4" name="Textfeld 3"/>
          <p:cNvSpPr txBox="1"/>
          <p:nvPr/>
        </p:nvSpPr>
        <p:spPr>
          <a:xfrm>
            <a:off x="5097016" y="15567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Eintauchen ins Thema</a:t>
            </a:r>
          </a:p>
        </p:txBody>
      </p:sp>
    </p:spTree>
    <p:extLst>
      <p:ext uri="{BB962C8B-B14F-4D97-AF65-F5344CB8AC3E}">
        <p14:creationId xmlns:p14="http://schemas.microsoft.com/office/powerpoint/2010/main" val="393273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Plattform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4" y="1052736"/>
            <a:ext cx="8991600" cy="4375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feld 5"/>
          <p:cNvSpPr txBox="1"/>
          <p:nvPr/>
        </p:nvSpPr>
        <p:spPr>
          <a:xfrm>
            <a:off x="776536" y="580526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>
                <a:latin typeface="+mj-lt"/>
                <a:hlinkClick r:id="rId4"/>
              </a:rPr>
              <a:t>www.kibs.ch/Milehrplan</a:t>
            </a:r>
            <a:endParaRPr lang="de-CH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Wochenstruktur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2" y="1197310"/>
            <a:ext cx="2557316" cy="2211682"/>
          </a:xfrm>
        </p:spPr>
      </p:pic>
      <p:sp>
        <p:nvSpPr>
          <p:cNvPr id="7" name="Textfeld 6"/>
          <p:cNvSpPr txBox="1"/>
          <p:nvPr/>
        </p:nvSpPr>
        <p:spPr>
          <a:xfrm>
            <a:off x="704528" y="2060848"/>
            <a:ext cx="1709674" cy="864000"/>
          </a:xfrm>
          <a:prstGeom prst="rect">
            <a:avLst/>
          </a:prstGeom>
          <a:gradFill>
            <a:gsLst>
              <a:gs pos="0">
                <a:srgbClr val="EBEBEB"/>
              </a:gs>
              <a:gs pos="37000">
                <a:srgbClr val="F4F4F4"/>
              </a:gs>
              <a:gs pos="70000">
                <a:srgbClr val="FBFBFB"/>
              </a:gs>
              <a:gs pos="95000">
                <a:srgbClr val="FAFAFA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76536" y="22675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>
                <a:latin typeface="+mj-lt"/>
              </a:rPr>
              <a:t>08:30 – 17:00</a:t>
            </a: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548233"/>
              </p:ext>
            </p:extLst>
          </p:nvPr>
        </p:nvGraphicFramePr>
        <p:xfrm>
          <a:off x="533400" y="3615724"/>
          <a:ext cx="8991600" cy="220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3091634185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695758077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66364508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909035363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3447411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26704"/>
                  </a:ext>
                </a:extLst>
              </a:tr>
              <a:tr h="867538">
                <a:tc rowSpan="2">
                  <a:txBody>
                    <a:bodyPr/>
                    <a:lstStyle/>
                    <a:p>
                      <a:r>
                        <a:rPr lang="de-CH" dirty="0"/>
                        <a:t>Recherchieren</a:t>
                      </a:r>
                    </a:p>
                    <a:p>
                      <a:r>
                        <a:rPr lang="de-CH" dirty="0"/>
                        <a:t>und </a:t>
                      </a:r>
                    </a:p>
                    <a:p>
                      <a:r>
                        <a:rPr lang="de-CH" dirty="0"/>
                        <a:t>Verstehen</a:t>
                      </a:r>
                    </a:p>
                  </a:txBody>
                  <a:tcPr>
                    <a:solidFill>
                      <a:srgbClr val="FFC000">
                        <a:alpha val="3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dirty="0"/>
                        <a:t>Kooperieren</a:t>
                      </a:r>
                    </a:p>
                    <a:p>
                      <a:r>
                        <a:rPr lang="de-CH" dirty="0"/>
                        <a:t>und</a:t>
                      </a:r>
                      <a:r>
                        <a:rPr lang="de-CH" baseline="0" dirty="0"/>
                        <a:t> </a:t>
                      </a:r>
                      <a:r>
                        <a:rPr lang="de-CH" dirty="0"/>
                        <a:t>Kommunizieren</a:t>
                      </a:r>
                    </a:p>
                  </a:txBody>
                  <a:tcPr>
                    <a:solidFill>
                      <a:srgbClr val="FFE79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dirty="0"/>
                        <a:t>Algorithmen</a:t>
                      </a:r>
                    </a:p>
                  </a:txBody>
                  <a:tcPr>
                    <a:solidFill>
                      <a:srgbClr val="00B0F0">
                        <a:alpha val="3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dirty="0"/>
                        <a:t>Daten-strukturen</a:t>
                      </a:r>
                      <a:r>
                        <a:rPr lang="de-CH" baseline="0" dirty="0"/>
                        <a:t> </a:t>
                      </a:r>
                    </a:p>
                    <a:p>
                      <a:r>
                        <a:rPr lang="de-CH" baseline="0" dirty="0"/>
                        <a:t>und </a:t>
                      </a:r>
                    </a:p>
                    <a:p>
                      <a:r>
                        <a:rPr lang="de-CH" baseline="0" dirty="0"/>
                        <a:t>Informatik-systeme</a:t>
                      </a:r>
                      <a:endParaRPr lang="de-CH" dirty="0"/>
                    </a:p>
                  </a:txBody>
                  <a:tcPr>
                    <a:solidFill>
                      <a:srgbClr val="00B0F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Produzieren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61781"/>
                  </a:ext>
                </a:extLst>
              </a:tr>
              <a:tr h="59550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Wettbewerb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0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1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Marktstand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Marktstand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Marktstand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Marktstand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Kursabschluss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9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0247"/>
      </p:ext>
    </p:extLst>
  </p:cSld>
  <p:clrMapOvr>
    <a:masterClrMapping/>
  </p:clrMapOvr>
</p:sld>
</file>

<file path=ppt/theme/theme1.xml><?xml version="1.0" encoding="utf-8"?>
<a:theme xmlns:a="http://schemas.openxmlformats.org/drawingml/2006/main" name="DE_Praesentation_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DE_Praesentation_Name</Template>
  <TotalTime>0</TotalTime>
  <Words>314</Words>
  <Application>Microsoft Office PowerPoint</Application>
  <PresentationFormat>A4-Papier (210 x 297 mm)</PresentationFormat>
  <Paragraphs>109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ＭＳ Ｐゴシック</vt:lpstr>
      <vt:lpstr>ＭＳ Ｐゴシック</vt:lpstr>
      <vt:lpstr>Arial</vt:lpstr>
      <vt:lpstr>Times</vt:lpstr>
      <vt:lpstr>DE_Praesentation_dozierende</vt:lpstr>
      <vt:lpstr>Blockkurs MI: Konzept und erste Erfahrungen</vt:lpstr>
      <vt:lpstr>Darum geht’s</vt:lpstr>
      <vt:lpstr>Modullehrplan Medien und Informatik</vt:lpstr>
      <vt:lpstr>Blockkurs - Zielpublikum </vt:lpstr>
      <vt:lpstr>Ausgangslage</vt:lpstr>
      <vt:lpstr>Unterschiedliche Voraussetzungen</vt:lpstr>
      <vt:lpstr>Blockkurs?</vt:lpstr>
      <vt:lpstr>Plattform</vt:lpstr>
      <vt:lpstr>Wochenstruktur</vt:lpstr>
      <vt:lpstr>Organisation</vt:lpstr>
      <vt:lpstr>Erfahrungen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Blockkurs MI: Konzept und erste Erfahrungen</dc:title>
  <dc:creator>Karin Winkel</dc:creator>
  <cp:lastModifiedBy>Karin Winkel</cp:lastModifiedBy>
  <cp:revision>14</cp:revision>
  <cp:lastPrinted>2013-04-29T07:24:36Z</cp:lastPrinted>
  <dcterms:created xsi:type="dcterms:W3CDTF">2016-12-20T10:02:33Z</dcterms:created>
  <dcterms:modified xsi:type="dcterms:W3CDTF">2017-03-02T15:11:49Z</dcterms:modified>
</cp:coreProperties>
</file>