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7"/>
  </p:notesMasterIdLst>
  <p:handoutMasterIdLst>
    <p:handoutMasterId r:id="rId28"/>
  </p:handoutMasterIdLst>
  <p:sldIdLst>
    <p:sldId id="256" r:id="rId2"/>
    <p:sldId id="283" r:id="rId3"/>
    <p:sldId id="273" r:id="rId4"/>
    <p:sldId id="264" r:id="rId5"/>
    <p:sldId id="275" r:id="rId6"/>
    <p:sldId id="263" r:id="rId7"/>
    <p:sldId id="266" r:id="rId8"/>
    <p:sldId id="284" r:id="rId9"/>
    <p:sldId id="280" r:id="rId10"/>
    <p:sldId id="281" r:id="rId11"/>
    <p:sldId id="293" r:id="rId12"/>
    <p:sldId id="282" r:id="rId13"/>
    <p:sldId id="276" r:id="rId14"/>
    <p:sldId id="291" r:id="rId15"/>
    <p:sldId id="268" r:id="rId16"/>
    <p:sldId id="285" r:id="rId17"/>
    <p:sldId id="279" r:id="rId18"/>
    <p:sldId id="286" r:id="rId19"/>
    <p:sldId id="278" r:id="rId20"/>
    <p:sldId id="287" r:id="rId21"/>
    <p:sldId id="289" r:id="rId22"/>
    <p:sldId id="288" r:id="rId23"/>
    <p:sldId id="290" r:id="rId24"/>
    <p:sldId id="292" r:id="rId25"/>
    <p:sldId id="277" r:id="rId26"/>
  </p:sldIdLst>
  <p:sldSz cx="9906000" cy="6858000" type="A4"/>
  <p:notesSz cx="9906000" cy="6858000"/>
  <p:defaultTextStyle>
    <a:defPPr>
      <a:defRPr lang="de-CH"/>
    </a:defPPr>
    <a:lvl1pPr algn="l" rtl="0" eaLnBrk="0" fontAlgn="base" hangingPunct="0">
      <a:spcBef>
        <a:spcPct val="0"/>
      </a:spcBef>
      <a:spcAft>
        <a:spcPct val="0"/>
      </a:spcAft>
      <a:defRPr sz="2400" kern="1200">
        <a:solidFill>
          <a:schemeClr val="tx1"/>
        </a:solidFill>
        <a:latin typeface="Times" pitchFamily="-84"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84"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84"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84"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84" charset="0"/>
        <a:ea typeface="MS PGothic" pitchFamily="34" charset="-128"/>
        <a:cs typeface="+mn-cs"/>
      </a:defRPr>
    </a:lvl5pPr>
    <a:lvl6pPr marL="2286000" algn="l" defTabSz="914400" rtl="0" eaLnBrk="1" latinLnBrk="0" hangingPunct="1">
      <a:defRPr sz="2400" kern="1200">
        <a:solidFill>
          <a:schemeClr val="tx1"/>
        </a:solidFill>
        <a:latin typeface="Times" pitchFamily="-84" charset="0"/>
        <a:ea typeface="MS PGothic" pitchFamily="34" charset="-128"/>
        <a:cs typeface="+mn-cs"/>
      </a:defRPr>
    </a:lvl6pPr>
    <a:lvl7pPr marL="2743200" algn="l" defTabSz="914400" rtl="0" eaLnBrk="1" latinLnBrk="0" hangingPunct="1">
      <a:defRPr sz="2400" kern="1200">
        <a:solidFill>
          <a:schemeClr val="tx1"/>
        </a:solidFill>
        <a:latin typeface="Times" pitchFamily="-84" charset="0"/>
        <a:ea typeface="MS PGothic" pitchFamily="34" charset="-128"/>
        <a:cs typeface="+mn-cs"/>
      </a:defRPr>
    </a:lvl7pPr>
    <a:lvl8pPr marL="3200400" algn="l" defTabSz="914400" rtl="0" eaLnBrk="1" latinLnBrk="0" hangingPunct="1">
      <a:defRPr sz="2400" kern="1200">
        <a:solidFill>
          <a:schemeClr val="tx1"/>
        </a:solidFill>
        <a:latin typeface="Times" pitchFamily="-84" charset="0"/>
        <a:ea typeface="MS PGothic" pitchFamily="34" charset="-128"/>
        <a:cs typeface="+mn-cs"/>
      </a:defRPr>
    </a:lvl8pPr>
    <a:lvl9pPr marL="3657600" algn="l" defTabSz="914400" rtl="0" eaLnBrk="1" latinLnBrk="0" hangingPunct="1">
      <a:defRPr sz="2400" kern="1200">
        <a:solidFill>
          <a:schemeClr val="tx1"/>
        </a:solidFill>
        <a:latin typeface="Times" pitchFamily="-84"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kas Schoch" initials="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A60030"/>
    <a:srgbClr val="B8223F"/>
    <a:srgbClr val="EAE6C0"/>
    <a:srgbClr val="E7E7E7"/>
    <a:srgbClr val="F3F5D4"/>
    <a:srgbClr val="EDF0C3"/>
    <a:srgbClr val="8C8C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16" autoAdjust="0"/>
  </p:normalViewPr>
  <p:slideViewPr>
    <p:cSldViewPr>
      <p:cViewPr>
        <p:scale>
          <a:sx n="75" d="100"/>
          <a:sy n="75" d="100"/>
        </p:scale>
        <p:origin x="-834" y="-174"/>
      </p:cViewPr>
      <p:guideLst>
        <p:guide orient="horz" pos="2160"/>
        <p:guide pos="312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4267200" cy="3810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de-CH"/>
          </a:p>
        </p:txBody>
      </p:sp>
      <p:sp>
        <p:nvSpPr>
          <p:cNvPr id="20483" name="Rectangle 3"/>
          <p:cNvSpPr>
            <a:spLocks noGrp="1" noChangeArrowheads="1"/>
          </p:cNvSpPr>
          <p:nvPr>
            <p:ph type="dt" sz="quarter" idx="1"/>
          </p:nvPr>
        </p:nvSpPr>
        <p:spPr bwMode="auto">
          <a:xfrm>
            <a:off x="5638800" y="0"/>
            <a:ext cx="4267200" cy="3810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de-CH"/>
          </a:p>
        </p:txBody>
      </p:sp>
      <p:sp>
        <p:nvSpPr>
          <p:cNvPr id="20484" name="Rectangle 4"/>
          <p:cNvSpPr>
            <a:spLocks noGrp="1" noChangeArrowheads="1"/>
          </p:cNvSpPr>
          <p:nvPr>
            <p:ph type="ftr" sz="quarter" idx="2"/>
          </p:nvPr>
        </p:nvSpPr>
        <p:spPr bwMode="auto">
          <a:xfrm>
            <a:off x="0" y="6477000"/>
            <a:ext cx="4267200" cy="3810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de-CH"/>
          </a:p>
        </p:txBody>
      </p:sp>
      <p:sp>
        <p:nvSpPr>
          <p:cNvPr id="20485" name="Rectangle 5"/>
          <p:cNvSpPr>
            <a:spLocks noGrp="1" noChangeArrowheads="1"/>
          </p:cNvSpPr>
          <p:nvPr>
            <p:ph type="sldNum" sz="quarter" idx="3"/>
          </p:nvPr>
        </p:nvSpPr>
        <p:spPr bwMode="auto">
          <a:xfrm>
            <a:off x="5638800" y="6477000"/>
            <a:ext cx="4267200" cy="3810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2D4977B2-CD78-4151-8771-5932DCB7718F}" type="slidenum">
              <a:rPr lang="de-CH"/>
              <a:pPr>
                <a:defRPr/>
              </a:pPr>
              <a:t>‹Nr.›</a:t>
            </a:fld>
            <a:endParaRPr lang="de-CH"/>
          </a:p>
        </p:txBody>
      </p:sp>
    </p:spTree>
    <p:extLst>
      <p:ext uri="{BB962C8B-B14F-4D97-AF65-F5344CB8AC3E}">
        <p14:creationId xmlns:p14="http://schemas.microsoft.com/office/powerpoint/2010/main" val="37982456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4292600" cy="3429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200">
                <a:latin typeface="Times" charset="0"/>
                <a:ea typeface="ＭＳ Ｐゴシック" charset="0"/>
                <a:cs typeface="+mn-cs"/>
              </a:defRPr>
            </a:lvl1pPr>
          </a:lstStyle>
          <a:p>
            <a:pPr>
              <a:defRPr/>
            </a:pPr>
            <a:endParaRPr lang="de-CH"/>
          </a:p>
        </p:txBody>
      </p:sp>
      <p:sp>
        <p:nvSpPr>
          <p:cNvPr id="2051" name="Rectangle 3"/>
          <p:cNvSpPr>
            <a:spLocks noGrp="1" noChangeArrowheads="1"/>
          </p:cNvSpPr>
          <p:nvPr>
            <p:ph type="dt" idx="1"/>
          </p:nvPr>
        </p:nvSpPr>
        <p:spPr bwMode="auto">
          <a:xfrm>
            <a:off x="5613400" y="0"/>
            <a:ext cx="4292600" cy="3429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Times" charset="0"/>
                <a:ea typeface="ＭＳ Ｐゴシック" charset="0"/>
                <a:cs typeface="+mn-cs"/>
              </a:defRPr>
            </a:lvl1pPr>
          </a:lstStyle>
          <a:p>
            <a:pPr>
              <a:defRPr/>
            </a:pPr>
            <a:endParaRPr lang="de-CH"/>
          </a:p>
        </p:txBody>
      </p:sp>
      <p:sp>
        <p:nvSpPr>
          <p:cNvPr id="9220" name="Rectangle 4"/>
          <p:cNvSpPr>
            <a:spLocks noGrp="1" noRot="1" noChangeAspect="1" noChangeArrowheads="1" noTextEdit="1"/>
          </p:cNvSpPr>
          <p:nvPr>
            <p:ph type="sldImg" idx="2"/>
          </p:nvPr>
        </p:nvSpPr>
        <p:spPr bwMode="auto">
          <a:xfrm>
            <a:off x="3095625" y="514350"/>
            <a:ext cx="3714750" cy="2571750"/>
          </a:xfrm>
          <a:prstGeom prst="rect">
            <a:avLst/>
          </a:prstGeom>
          <a:noFill/>
          <a:ln w="9525">
            <a:solidFill>
              <a:srgbClr val="000000"/>
            </a:solidFill>
            <a:miter lim="800000"/>
            <a:headEnd/>
            <a:tailEnd/>
          </a:ln>
        </p:spPr>
      </p:sp>
      <p:sp>
        <p:nvSpPr>
          <p:cNvPr id="2053" name="Rectangle 5"/>
          <p:cNvSpPr>
            <a:spLocks noGrp="1" noChangeArrowheads="1"/>
          </p:cNvSpPr>
          <p:nvPr>
            <p:ph type="body" sz="quarter" idx="3"/>
          </p:nvPr>
        </p:nvSpPr>
        <p:spPr bwMode="auto">
          <a:xfrm>
            <a:off x="1320800" y="3257550"/>
            <a:ext cx="7264400" cy="30861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de-CH" noProof="0" smtClean="0"/>
              <a:t>Click to edit Master text styles</a:t>
            </a:r>
          </a:p>
          <a:p>
            <a:pPr lvl="1"/>
            <a:r>
              <a:rPr lang="de-CH" noProof="0" smtClean="0"/>
              <a:t>Second level</a:t>
            </a:r>
          </a:p>
          <a:p>
            <a:pPr lvl="2"/>
            <a:r>
              <a:rPr lang="de-CH" noProof="0" smtClean="0"/>
              <a:t>Third level</a:t>
            </a:r>
          </a:p>
          <a:p>
            <a:pPr lvl="3"/>
            <a:r>
              <a:rPr lang="de-CH" noProof="0" smtClean="0"/>
              <a:t>Fourth level</a:t>
            </a:r>
          </a:p>
          <a:p>
            <a:pPr lvl="4"/>
            <a:r>
              <a:rPr lang="de-CH" noProof="0" smtClean="0"/>
              <a:t>Fifth level</a:t>
            </a:r>
          </a:p>
        </p:txBody>
      </p:sp>
      <p:sp>
        <p:nvSpPr>
          <p:cNvPr id="2054" name="Rectangle 6"/>
          <p:cNvSpPr>
            <a:spLocks noGrp="1" noChangeArrowheads="1"/>
          </p:cNvSpPr>
          <p:nvPr>
            <p:ph type="ftr" sz="quarter" idx="4"/>
          </p:nvPr>
        </p:nvSpPr>
        <p:spPr bwMode="auto">
          <a:xfrm>
            <a:off x="0" y="6515100"/>
            <a:ext cx="4292600" cy="3429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a:latin typeface="Times" charset="0"/>
                <a:ea typeface="ＭＳ Ｐゴシック" charset="0"/>
                <a:cs typeface="+mn-cs"/>
              </a:defRPr>
            </a:lvl1pPr>
          </a:lstStyle>
          <a:p>
            <a:pPr>
              <a:defRPr/>
            </a:pPr>
            <a:endParaRPr lang="de-CH"/>
          </a:p>
        </p:txBody>
      </p:sp>
      <p:sp>
        <p:nvSpPr>
          <p:cNvPr id="2055" name="Rectangle 7"/>
          <p:cNvSpPr>
            <a:spLocks noGrp="1" noChangeArrowheads="1"/>
          </p:cNvSpPr>
          <p:nvPr>
            <p:ph type="sldNum" sz="quarter" idx="5"/>
          </p:nvPr>
        </p:nvSpPr>
        <p:spPr bwMode="auto">
          <a:xfrm>
            <a:off x="5613400" y="6515100"/>
            <a:ext cx="4292600" cy="3429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ABA45908-046D-4D16-994D-B492630D73A3}" type="slidenum">
              <a:rPr lang="de-CH"/>
              <a:pPr>
                <a:defRPr/>
              </a:pPr>
              <a:t>‹Nr.›</a:t>
            </a:fld>
            <a:endParaRPr lang="de-CH"/>
          </a:p>
        </p:txBody>
      </p:sp>
    </p:spTree>
    <p:extLst>
      <p:ext uri="{BB962C8B-B14F-4D97-AF65-F5344CB8AC3E}">
        <p14:creationId xmlns:p14="http://schemas.microsoft.com/office/powerpoint/2010/main" val="11984786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Einige Kernbotschaften, die ich gerne rüberbringen</a:t>
            </a:r>
            <a:r>
              <a:rPr lang="de-CH" baseline="0" dirty="0" smtClean="0"/>
              <a:t> möchte:</a:t>
            </a:r>
          </a:p>
          <a:p>
            <a:pPr marL="171450" indent="-171450">
              <a:buFont typeface="Arial" panose="020B0604020202020204" pitchFamily="34" charset="0"/>
              <a:buChar char="•"/>
            </a:pPr>
            <a:r>
              <a:rPr lang="de-CH" baseline="0" dirty="0" smtClean="0"/>
              <a:t>Interaktive Geschichten sind eine Möglichkeit, das Repertoire des Schreibens und Unterrichtens zu erweitern – sie sind nicht etwas  «von Grund auf Neues»</a:t>
            </a:r>
          </a:p>
          <a:p>
            <a:pPr marL="171450" indent="-171450">
              <a:buFont typeface="Arial" panose="020B0604020202020204" pitchFamily="34" charset="0"/>
              <a:buChar char="•"/>
            </a:pPr>
            <a:r>
              <a:rPr lang="de-CH" baseline="0" dirty="0" smtClean="0"/>
              <a:t>Dank neuerer Tools können interaktive Geschichten ohne grössere Vorkenntnisse (und ganz ohne Programmierkenntnisse) erstellt werde</a:t>
            </a:r>
          </a:p>
          <a:p>
            <a:pPr marL="171450" indent="-171450">
              <a:buFont typeface="Arial" panose="020B0604020202020204" pitchFamily="34" charset="0"/>
              <a:buChar char="•"/>
            </a:pPr>
            <a:r>
              <a:rPr lang="de-CH" baseline="0" dirty="0" smtClean="0"/>
              <a:t>Dennoch bieten interaktive Geschichten als Form literarischen oder sogar argumentativen Schreibens einige neue Möglichkeiten – oder zumindest die Möglichkeit, auf Aspekte des «herkömmlichen» literarischen Schreibens ein neues Licht zu werfen</a:t>
            </a:r>
          </a:p>
          <a:p>
            <a:pPr marL="171450" indent="-171450">
              <a:buFont typeface="Arial" panose="020B0604020202020204" pitchFamily="34" charset="0"/>
              <a:buChar char="•"/>
            </a:pPr>
            <a:endParaRPr lang="de-CH" baseline="0" dirty="0" smtClean="0"/>
          </a:p>
          <a:p>
            <a:pPr marL="0" indent="0">
              <a:buFont typeface="Arial" panose="020B0604020202020204" pitchFamily="34" charset="0"/>
              <a:buNone/>
            </a:pPr>
            <a:endParaRPr lang="de-CH" baseline="0" dirty="0" smtClean="0"/>
          </a:p>
          <a:p>
            <a:pPr marL="0" indent="0">
              <a:buFont typeface="Arial" panose="020B0604020202020204" pitchFamily="34" charset="0"/>
              <a:buNone/>
            </a:pPr>
            <a:r>
              <a:rPr lang="de-CH" baseline="0" dirty="0" smtClean="0"/>
              <a:t>=&gt; Keine Berührungsängste, Lust am Experimentieren</a:t>
            </a:r>
          </a:p>
          <a:p>
            <a:pPr marL="0" indent="0">
              <a:buFont typeface="Arial" panose="020B0604020202020204" pitchFamily="34" charset="0"/>
              <a:buNone/>
            </a:pPr>
            <a:endParaRPr lang="de-CH" dirty="0"/>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1</a:t>
            </a:fld>
            <a:endParaRPr lang="de-CH"/>
          </a:p>
        </p:txBody>
      </p:sp>
    </p:spTree>
    <p:extLst>
      <p:ext uri="{BB962C8B-B14F-4D97-AF65-F5344CB8AC3E}">
        <p14:creationId xmlns:p14="http://schemas.microsoft.com/office/powerpoint/2010/main" val="424928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kern="0" dirty="0" smtClean="0"/>
              <a:t>Lukas: Empfehlenswert finde ich "Die Weltreise" und "Theo und das Biest", wobei aber alle das eine oder andere gelungene Element haben.</a:t>
            </a:r>
            <a:endParaRPr lang="de-CH" dirty="0"/>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13</a:t>
            </a:fld>
            <a:endParaRPr lang="de-CH"/>
          </a:p>
        </p:txBody>
      </p:sp>
    </p:spTree>
    <p:extLst>
      <p:ext uri="{BB962C8B-B14F-4D97-AF65-F5344CB8AC3E}">
        <p14:creationId xmlns:p14="http://schemas.microsoft.com/office/powerpoint/2010/main" val="458555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endParaRPr lang="de-CH" sz="1200" b="0" i="0" u="none" strike="noStrike" kern="1200" dirty="0" smtClean="0">
              <a:solidFill>
                <a:schemeClr val="tx1"/>
              </a:solidFill>
              <a:effectLst/>
              <a:latin typeface="Times" charset="0"/>
              <a:ea typeface="MS PGothic" pitchFamily="34" charset="-128"/>
              <a:cs typeface="ＭＳ Ｐゴシック" charset="0"/>
            </a:endParaRPr>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15</a:t>
            </a:fld>
            <a:endParaRPr lang="de-CH"/>
          </a:p>
        </p:txBody>
      </p:sp>
    </p:spTree>
    <p:extLst>
      <p:ext uri="{BB962C8B-B14F-4D97-AF65-F5344CB8AC3E}">
        <p14:creationId xmlns:p14="http://schemas.microsoft.com/office/powerpoint/2010/main" val="664672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rtl="0" fontAlgn="base">
              <a:buFont typeface="Arial" panose="020B0604020202020204" pitchFamily="34" charset="0"/>
              <a:buChar char="•"/>
            </a:pPr>
            <a:endParaRPr lang="de-CH" sz="1200" b="0" i="0" u="none" strike="noStrike" kern="1200" dirty="0" smtClean="0">
              <a:solidFill>
                <a:schemeClr val="tx1"/>
              </a:solidFill>
              <a:effectLst/>
              <a:latin typeface="Times" charset="0"/>
              <a:ea typeface="MS PGothic" pitchFamily="34" charset="-128"/>
              <a:cs typeface="ＭＳ Ｐゴシック" charset="0"/>
            </a:endParaRPr>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16</a:t>
            </a:fld>
            <a:endParaRPr lang="de-CH"/>
          </a:p>
        </p:txBody>
      </p:sp>
    </p:spTree>
    <p:extLst>
      <p:ext uri="{BB962C8B-B14F-4D97-AF65-F5344CB8AC3E}">
        <p14:creationId xmlns:p14="http://schemas.microsoft.com/office/powerpoint/2010/main" val="66467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endParaRPr lang="de-CH" sz="1200" b="0" i="0" u="none" strike="noStrike" kern="1200" baseline="0" dirty="0" smtClean="0">
              <a:solidFill>
                <a:schemeClr val="tx1"/>
              </a:solidFill>
              <a:effectLst/>
              <a:latin typeface="Times" charset="0"/>
              <a:ea typeface="MS PGothic" pitchFamily="34" charset="-128"/>
              <a:cs typeface="ＭＳ Ｐゴシック" charset="0"/>
            </a:endParaRPr>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17</a:t>
            </a:fld>
            <a:endParaRPr lang="de-CH"/>
          </a:p>
        </p:txBody>
      </p:sp>
    </p:spTree>
    <p:extLst>
      <p:ext uri="{BB962C8B-B14F-4D97-AF65-F5344CB8AC3E}">
        <p14:creationId xmlns:p14="http://schemas.microsoft.com/office/powerpoint/2010/main" val="664672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endParaRPr lang="de-CH" sz="1200" b="0" i="0" u="none" strike="noStrike" kern="1200" baseline="0" dirty="0" smtClean="0">
              <a:solidFill>
                <a:schemeClr val="tx1"/>
              </a:solidFill>
              <a:effectLst/>
              <a:latin typeface="Times" charset="0"/>
              <a:ea typeface="MS PGothic" pitchFamily="34" charset="-128"/>
              <a:cs typeface="ＭＳ Ｐゴシック" charset="0"/>
            </a:endParaRPr>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18</a:t>
            </a:fld>
            <a:endParaRPr lang="de-CH"/>
          </a:p>
        </p:txBody>
      </p:sp>
    </p:spTree>
    <p:extLst>
      <p:ext uri="{BB962C8B-B14F-4D97-AF65-F5344CB8AC3E}">
        <p14:creationId xmlns:p14="http://schemas.microsoft.com/office/powerpoint/2010/main" val="664672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rtl="0" fontAlgn="base">
              <a:buFont typeface="Arial" panose="020B0604020202020204" pitchFamily="34" charset="0"/>
              <a:buNone/>
            </a:pPr>
            <a:endParaRPr lang="de-CH" sz="1200" b="0" i="0" u="none" strike="noStrike" kern="1200" baseline="0" dirty="0" smtClean="0">
              <a:solidFill>
                <a:schemeClr val="tx1"/>
              </a:solidFill>
              <a:effectLst/>
              <a:latin typeface="Times" charset="0"/>
              <a:ea typeface="MS PGothic" pitchFamily="34" charset="-128"/>
              <a:cs typeface="ＭＳ Ｐゴシック" charset="0"/>
            </a:endParaRPr>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19</a:t>
            </a:fld>
            <a:endParaRPr lang="de-CH"/>
          </a:p>
        </p:txBody>
      </p:sp>
    </p:spTree>
    <p:extLst>
      <p:ext uri="{BB962C8B-B14F-4D97-AF65-F5344CB8AC3E}">
        <p14:creationId xmlns:p14="http://schemas.microsoft.com/office/powerpoint/2010/main" val="664672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rtl="0" fontAlgn="base">
              <a:buFont typeface="Arial" panose="020B0604020202020204" pitchFamily="34" charset="0"/>
              <a:buNone/>
            </a:pPr>
            <a:r>
              <a:rPr lang="de-CH" sz="1200" b="0" i="0" u="none" strike="noStrike" kern="1200" baseline="0" dirty="0" smtClean="0">
                <a:solidFill>
                  <a:schemeClr val="tx1"/>
                </a:solidFill>
                <a:effectLst/>
                <a:latin typeface="Times" charset="0"/>
                <a:ea typeface="MS PGothic" pitchFamily="34" charset="-128"/>
                <a:cs typeface="ＭＳ Ｐゴシック" charset="0"/>
              </a:rPr>
              <a:t>Hinweis: </a:t>
            </a:r>
          </a:p>
          <a:p>
            <a:pPr marL="0" indent="0" rtl="0" fontAlgn="base">
              <a:buFont typeface="Arial" panose="020B0604020202020204" pitchFamily="34" charset="0"/>
              <a:buNone/>
            </a:pPr>
            <a:endParaRPr lang="de-CH" sz="1200" b="0" i="0" u="none" strike="noStrike" kern="1200" baseline="0" dirty="0" smtClean="0">
              <a:solidFill>
                <a:schemeClr val="tx1"/>
              </a:solidFill>
              <a:effectLst/>
              <a:latin typeface="Times" charset="0"/>
              <a:ea typeface="MS PGothic" pitchFamily="34" charset="-128"/>
              <a:cs typeface="ＭＳ Ｐゴシック" charset="0"/>
            </a:endParaRPr>
          </a:p>
          <a:p>
            <a:pPr marL="0" indent="0" rtl="0" fontAlgn="base">
              <a:buFont typeface="Arial" panose="020B0604020202020204" pitchFamily="34" charset="0"/>
              <a:buNone/>
            </a:pPr>
            <a:r>
              <a:rPr lang="de-CH" sz="1200" b="0" i="0" u="none" strike="noStrike" kern="1200" baseline="0" dirty="0" err="1" smtClean="0">
                <a:solidFill>
                  <a:schemeClr val="tx1"/>
                </a:solidFill>
                <a:effectLst/>
                <a:latin typeface="Times" charset="0"/>
                <a:ea typeface="MS PGothic" pitchFamily="34" charset="-128"/>
                <a:cs typeface="ＭＳ Ｐゴシック" charset="0"/>
              </a:rPr>
              <a:t>Twine</a:t>
            </a:r>
            <a:r>
              <a:rPr lang="de-CH" sz="1200" b="0" i="0" u="none" strike="noStrike" kern="1200" baseline="0" dirty="0" smtClean="0">
                <a:solidFill>
                  <a:schemeClr val="tx1"/>
                </a:solidFill>
                <a:effectLst/>
                <a:latin typeface="Times" charset="0"/>
                <a:ea typeface="MS PGothic" pitchFamily="34" charset="-128"/>
                <a:cs typeface="ＭＳ Ｐゴシック" charset="0"/>
              </a:rPr>
              <a:t> ist ein Instrument, das gerade in seinen frühen Tagen für seine niedrigen Zugangsbarrieren enthusiastisch willkommen geheissen wurde von Autoren und Autorinnen, die Minderheiten repräsentierten; </a:t>
            </a:r>
            <a:r>
              <a:rPr lang="de-CH" sz="1200" b="0" i="0" u="none" strike="noStrike" kern="1200" baseline="0" dirty="0" err="1" smtClean="0">
                <a:solidFill>
                  <a:schemeClr val="tx1"/>
                </a:solidFill>
                <a:effectLst/>
                <a:latin typeface="Times" charset="0"/>
                <a:ea typeface="MS PGothic" pitchFamily="34" charset="-128"/>
                <a:cs typeface="ＭＳ Ｐゴシック" charset="0"/>
              </a:rPr>
              <a:t>Twine</a:t>
            </a:r>
            <a:r>
              <a:rPr lang="de-CH" sz="1200" b="0" i="0" u="none" strike="noStrike" kern="1200" baseline="0" dirty="0" smtClean="0">
                <a:solidFill>
                  <a:schemeClr val="tx1"/>
                </a:solidFill>
                <a:effectLst/>
                <a:latin typeface="Times" charset="0"/>
                <a:ea typeface="MS PGothic" pitchFamily="34" charset="-128"/>
                <a:cs typeface="ＭＳ Ｐゴシック" charset="0"/>
              </a:rPr>
              <a:t> wurde von ihnen betrachtet als niederschwelliges Werkzeug zum Erstellen von Spielen, in denen ansonsten marginalisierte Stimmen kaum zu vernehmen sind. Dies erklärt die relativ grosse Zahl von bekannten </a:t>
            </a:r>
            <a:r>
              <a:rPr lang="de-CH" sz="1200" b="0" i="0" u="none" strike="noStrike" kern="1200" baseline="0" dirty="0" err="1" smtClean="0">
                <a:solidFill>
                  <a:schemeClr val="tx1"/>
                </a:solidFill>
                <a:effectLst/>
                <a:latin typeface="Times" charset="0"/>
                <a:ea typeface="MS PGothic" pitchFamily="34" charset="-128"/>
                <a:cs typeface="ＭＳ Ｐゴシック" charset="0"/>
              </a:rPr>
              <a:t>Twine</a:t>
            </a:r>
            <a:r>
              <a:rPr lang="de-CH" sz="1200" b="0" i="0" u="none" strike="noStrike" kern="1200" baseline="0" dirty="0" smtClean="0">
                <a:solidFill>
                  <a:schemeClr val="tx1"/>
                </a:solidFill>
                <a:effectLst/>
                <a:latin typeface="Times" charset="0"/>
                <a:ea typeface="MS PGothic" pitchFamily="34" charset="-128"/>
                <a:cs typeface="ＭＳ Ｐゴシック" charset="0"/>
              </a:rPr>
              <a:t>-Geschichten mit entsprechenden Themen; «Even </a:t>
            </a:r>
            <a:r>
              <a:rPr lang="de-CH" sz="1200" b="0" i="0" u="none" strike="noStrike" kern="1200" baseline="0" dirty="0" err="1" smtClean="0">
                <a:solidFill>
                  <a:schemeClr val="tx1"/>
                </a:solidFill>
                <a:effectLst/>
                <a:latin typeface="Times" charset="0"/>
                <a:ea typeface="MS PGothic" pitchFamily="34" charset="-128"/>
                <a:cs typeface="ＭＳ Ｐゴシック" charset="0"/>
              </a:rPr>
              <a:t>Cowgirls</a:t>
            </a:r>
            <a:r>
              <a:rPr lang="de-CH" sz="1200" b="0" i="0" u="none" strike="noStrike" kern="1200" baseline="0" dirty="0" smtClean="0">
                <a:solidFill>
                  <a:schemeClr val="tx1"/>
                </a:solidFill>
                <a:effectLst/>
                <a:latin typeface="Times" charset="0"/>
                <a:ea typeface="MS PGothic" pitchFamily="34" charset="-128"/>
                <a:cs typeface="ＭＳ Ｐゴシック" charset="0"/>
              </a:rPr>
              <a:t> </a:t>
            </a:r>
            <a:r>
              <a:rPr lang="de-CH" sz="1200" b="0" i="0" u="none" strike="noStrike" kern="1200" baseline="0" dirty="0" err="1" smtClean="0">
                <a:solidFill>
                  <a:schemeClr val="tx1"/>
                </a:solidFill>
                <a:effectLst/>
                <a:latin typeface="Times" charset="0"/>
                <a:ea typeface="MS PGothic" pitchFamily="34" charset="-128"/>
                <a:cs typeface="ＭＳ Ｐゴシック" charset="0"/>
              </a:rPr>
              <a:t>Bleed</a:t>
            </a:r>
            <a:r>
              <a:rPr lang="de-CH" sz="1200" b="0" i="0" u="none" strike="noStrike" kern="1200" baseline="0" dirty="0" smtClean="0">
                <a:solidFill>
                  <a:schemeClr val="tx1"/>
                </a:solidFill>
                <a:effectLst/>
                <a:latin typeface="Times" charset="0"/>
                <a:ea typeface="MS PGothic" pitchFamily="34" charset="-128"/>
                <a:cs typeface="ＭＳ Ｐゴシック" charset="0"/>
              </a:rPr>
              <a:t>» und «Queer Lovers At The End </a:t>
            </a:r>
            <a:r>
              <a:rPr lang="de-CH" sz="1200" b="0" i="0" u="none" strike="noStrike" kern="1200" baseline="0" dirty="0" err="1" smtClean="0">
                <a:solidFill>
                  <a:schemeClr val="tx1"/>
                </a:solidFill>
                <a:effectLst/>
                <a:latin typeface="Times" charset="0"/>
                <a:ea typeface="MS PGothic" pitchFamily="34" charset="-128"/>
                <a:cs typeface="ＭＳ Ｐゴシック" charset="0"/>
              </a:rPr>
              <a:t>of</a:t>
            </a:r>
            <a:r>
              <a:rPr lang="de-CH" sz="1200" b="0" i="0" u="none" strike="noStrike" kern="1200" baseline="0" dirty="0" smtClean="0">
                <a:solidFill>
                  <a:schemeClr val="tx1"/>
                </a:solidFill>
                <a:effectLst/>
                <a:latin typeface="Times" charset="0"/>
                <a:ea typeface="MS PGothic" pitchFamily="34" charset="-128"/>
                <a:cs typeface="ＭＳ Ｐゴシック" charset="0"/>
              </a:rPr>
              <a:t> The World» sind Beispiele dafür, auch wenn beide über ihre thematischen Aspekte hinaus das Tool auch formal in sehr interessanter Weise nutzen.</a:t>
            </a:r>
          </a:p>
          <a:p>
            <a:pPr marL="0" indent="0" rtl="0" fontAlgn="base">
              <a:buFont typeface="Arial" panose="020B0604020202020204" pitchFamily="34" charset="0"/>
              <a:buNone/>
            </a:pPr>
            <a:endParaRPr lang="de-CH" sz="1200" b="0" i="0" u="none" strike="noStrike" kern="1200" baseline="0" dirty="0" smtClean="0">
              <a:solidFill>
                <a:schemeClr val="tx1"/>
              </a:solidFill>
              <a:effectLst/>
              <a:latin typeface="Times" charset="0"/>
              <a:ea typeface="MS PGothic" pitchFamily="34" charset="-128"/>
              <a:cs typeface="ＭＳ Ｐゴシック" charset="0"/>
            </a:endParaRPr>
          </a:p>
          <a:p>
            <a:pPr marL="0" indent="0" rtl="0" fontAlgn="base">
              <a:buFont typeface="Arial" panose="020B0604020202020204" pitchFamily="34" charset="0"/>
              <a:buNone/>
            </a:pPr>
            <a:endParaRPr lang="de-CH" sz="1200" b="0" i="0" u="none" strike="noStrike" kern="1200" baseline="0" dirty="0" smtClean="0">
              <a:solidFill>
                <a:schemeClr val="tx1"/>
              </a:solidFill>
              <a:effectLst/>
              <a:latin typeface="Times" charset="0"/>
              <a:ea typeface="MS PGothic" pitchFamily="34" charset="-128"/>
              <a:cs typeface="ＭＳ Ｐゴシック" charset="0"/>
            </a:endParaRPr>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20</a:t>
            </a:fld>
            <a:endParaRPr lang="de-CH"/>
          </a:p>
        </p:txBody>
      </p:sp>
    </p:spTree>
    <p:extLst>
      <p:ext uri="{BB962C8B-B14F-4D97-AF65-F5344CB8AC3E}">
        <p14:creationId xmlns:p14="http://schemas.microsoft.com/office/powerpoint/2010/main" val="664672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rtl="0" fontAlgn="base">
              <a:buFont typeface="Arial" panose="020B0604020202020204" pitchFamily="34" charset="0"/>
              <a:buNone/>
            </a:pPr>
            <a:endParaRPr lang="de-CH" sz="1200" b="0" i="0" u="none" strike="noStrike" kern="1200" baseline="0" dirty="0" smtClean="0">
              <a:solidFill>
                <a:schemeClr val="tx1"/>
              </a:solidFill>
              <a:effectLst/>
              <a:latin typeface="Times" charset="0"/>
              <a:ea typeface="MS PGothic" pitchFamily="34" charset="-128"/>
              <a:cs typeface="ＭＳ Ｐゴシック" charset="0"/>
            </a:endParaRPr>
          </a:p>
          <a:p>
            <a:pPr marL="0" indent="0" rtl="0" fontAlgn="base">
              <a:buFont typeface="Arial" panose="020B0604020202020204" pitchFamily="34" charset="0"/>
              <a:buNone/>
            </a:pPr>
            <a:endParaRPr lang="de-CH" sz="1200" b="0" i="0" u="none" strike="noStrike" kern="1200" baseline="0" dirty="0" smtClean="0">
              <a:solidFill>
                <a:schemeClr val="tx1"/>
              </a:solidFill>
              <a:effectLst/>
              <a:latin typeface="Times" charset="0"/>
              <a:ea typeface="MS PGothic" pitchFamily="34" charset="-128"/>
              <a:cs typeface="ＭＳ Ｐゴシック" charset="0"/>
            </a:endParaRPr>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21</a:t>
            </a:fld>
            <a:endParaRPr lang="de-CH"/>
          </a:p>
        </p:txBody>
      </p:sp>
    </p:spTree>
    <p:extLst>
      <p:ext uri="{BB962C8B-B14F-4D97-AF65-F5344CB8AC3E}">
        <p14:creationId xmlns:p14="http://schemas.microsoft.com/office/powerpoint/2010/main" val="664672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rtl="0" fontAlgn="base">
              <a:buFont typeface="Arial" panose="020B0604020202020204" pitchFamily="34" charset="0"/>
              <a:buNone/>
            </a:pPr>
            <a:endParaRPr lang="de-CH" sz="1200" b="0" i="0" u="none" strike="noStrike" kern="1200" baseline="0" dirty="0" smtClean="0">
              <a:solidFill>
                <a:schemeClr val="tx1"/>
              </a:solidFill>
              <a:effectLst/>
              <a:latin typeface="Times" charset="0"/>
              <a:ea typeface="MS PGothic" pitchFamily="34" charset="-128"/>
              <a:cs typeface="ＭＳ Ｐゴシック" charset="0"/>
            </a:endParaRPr>
          </a:p>
          <a:p>
            <a:pPr marL="0" indent="0" rtl="0" fontAlgn="base">
              <a:buFont typeface="Arial" panose="020B0604020202020204" pitchFamily="34" charset="0"/>
              <a:buNone/>
            </a:pPr>
            <a:endParaRPr lang="de-CH" sz="1200" b="0" i="0" u="none" strike="noStrike" kern="1200" baseline="0" dirty="0" smtClean="0">
              <a:solidFill>
                <a:schemeClr val="tx1"/>
              </a:solidFill>
              <a:effectLst/>
              <a:latin typeface="Times" charset="0"/>
              <a:ea typeface="MS PGothic" pitchFamily="34" charset="-128"/>
              <a:cs typeface="ＭＳ Ｐゴシック" charset="0"/>
            </a:endParaRPr>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22</a:t>
            </a:fld>
            <a:endParaRPr lang="de-CH"/>
          </a:p>
        </p:txBody>
      </p:sp>
    </p:spTree>
    <p:extLst>
      <p:ext uri="{BB962C8B-B14F-4D97-AF65-F5344CB8AC3E}">
        <p14:creationId xmlns:p14="http://schemas.microsoft.com/office/powerpoint/2010/main" val="664672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rtl="0" fontAlgn="base">
              <a:buFont typeface="Arial" panose="020B0604020202020204" pitchFamily="34" charset="0"/>
              <a:buNone/>
            </a:pPr>
            <a:r>
              <a:rPr lang="de-CH" sz="1200" b="0" i="0" u="none" strike="noStrike" kern="1200" baseline="0" dirty="0" smtClean="0">
                <a:solidFill>
                  <a:schemeClr val="tx1"/>
                </a:solidFill>
                <a:effectLst/>
                <a:latin typeface="Times" charset="0"/>
                <a:ea typeface="MS PGothic" pitchFamily="34" charset="-128"/>
                <a:cs typeface="ＭＳ Ｐゴシック" charset="0"/>
              </a:rPr>
              <a:t>Theoretisch können «verzweigte» Geschichten auch mit jedem Wiki gemacht werden; das Tool ist dafür aber nicht gemacht und bietet entsprechend wenig Möglichkeiten</a:t>
            </a:r>
          </a:p>
          <a:p>
            <a:pPr marL="0" indent="0" rtl="0" fontAlgn="base">
              <a:buFont typeface="Arial" panose="020B0604020202020204" pitchFamily="34" charset="0"/>
              <a:buNone/>
            </a:pPr>
            <a:endParaRPr lang="de-CH" sz="1200" b="0" i="0" u="none" strike="noStrike" kern="1200" baseline="0" dirty="0" smtClean="0">
              <a:solidFill>
                <a:schemeClr val="tx1"/>
              </a:solidFill>
              <a:effectLst/>
              <a:latin typeface="Times" charset="0"/>
              <a:ea typeface="MS PGothic" pitchFamily="34" charset="-128"/>
              <a:cs typeface="ＭＳ Ｐゴシック" charset="0"/>
            </a:endParaRPr>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23</a:t>
            </a:fld>
            <a:endParaRPr lang="de-CH"/>
          </a:p>
        </p:txBody>
      </p:sp>
    </p:spTree>
    <p:extLst>
      <p:ext uri="{BB962C8B-B14F-4D97-AF65-F5344CB8AC3E}">
        <p14:creationId xmlns:p14="http://schemas.microsoft.com/office/powerpoint/2010/main" val="664672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Was</a:t>
            </a:r>
            <a:r>
              <a:rPr lang="de-CH" baseline="0" dirty="0" smtClean="0"/>
              <a:t> ist eigentlich eine «Interaktive Geschichte»?</a:t>
            </a:r>
          </a:p>
          <a:p>
            <a:pPr marL="171450" indent="-171450">
              <a:buFont typeface="Arial" panose="020B0604020202020204" pitchFamily="34" charset="0"/>
              <a:buChar char="•"/>
            </a:pPr>
            <a:r>
              <a:rPr lang="de-CH" baseline="0" dirty="0" smtClean="0"/>
              <a:t>Erste Assoziation: eine Form des  textbasierten Computerspiels – wie hier im Klassiker «</a:t>
            </a:r>
            <a:r>
              <a:rPr lang="de-CH" baseline="0" dirty="0" err="1" smtClean="0"/>
              <a:t>Zork</a:t>
            </a:r>
            <a:r>
              <a:rPr lang="de-CH" baseline="0" dirty="0" smtClean="0"/>
              <a:t>», oder, im aktuelleren «80 Days» (Link: http://www.inklestudios.com/80days/)</a:t>
            </a:r>
          </a:p>
          <a:p>
            <a:pPr marL="171450" indent="-171450">
              <a:buFont typeface="Arial" panose="020B0604020202020204" pitchFamily="34" charset="0"/>
              <a:buChar char="•"/>
            </a:pPr>
            <a:r>
              <a:rPr lang="de-CH" baseline="0" dirty="0" smtClean="0"/>
              <a:t>Die Definition ist oft, aber nicht zwingend immer treffend.</a:t>
            </a:r>
            <a:endParaRPr lang="de-CH" dirty="0"/>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3</a:t>
            </a:fld>
            <a:endParaRPr lang="de-CH"/>
          </a:p>
        </p:txBody>
      </p:sp>
    </p:spTree>
    <p:extLst>
      <p:ext uri="{BB962C8B-B14F-4D97-AF65-F5344CB8AC3E}">
        <p14:creationId xmlns:p14="http://schemas.microsoft.com/office/powerpoint/2010/main" val="3697009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25</a:t>
            </a:fld>
            <a:endParaRPr lang="de-CH"/>
          </a:p>
        </p:txBody>
      </p:sp>
    </p:spTree>
    <p:extLst>
      <p:ext uri="{BB962C8B-B14F-4D97-AF65-F5344CB8AC3E}">
        <p14:creationId xmlns:p14="http://schemas.microsoft.com/office/powerpoint/2010/main" val="234952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smtClean="0"/>
          </a:p>
          <a:p>
            <a:pPr marL="171450" indent="-171450">
              <a:buFont typeface="Arial" panose="020B0604020202020204" pitchFamily="34" charset="0"/>
              <a:buChar char="•"/>
            </a:pPr>
            <a:r>
              <a:rPr lang="de-CH" baseline="0" dirty="0" smtClean="0"/>
              <a:t>Es gibt nämlich interaktive Geschichten in Büchern…</a:t>
            </a:r>
          </a:p>
          <a:p>
            <a:pPr marL="171450" indent="-171450">
              <a:buFont typeface="Arial" panose="020B0604020202020204" pitchFamily="34" charset="0"/>
              <a:buChar char="•"/>
            </a:pPr>
            <a:r>
              <a:rPr lang="de-CH" baseline="0" dirty="0" smtClean="0"/>
              <a:t>…zum Beispiel die in den 70ern und 80ern sehr populären «</a:t>
            </a:r>
            <a:r>
              <a:rPr lang="de-CH" baseline="0" dirty="0" err="1" smtClean="0"/>
              <a:t>Fighting</a:t>
            </a:r>
            <a:r>
              <a:rPr lang="de-CH" baseline="0" dirty="0" smtClean="0"/>
              <a:t> Fantasy Adventure Books», auf Deutsch «Abenteuer-Spielbuch» genannt. Diese hatten «spielerische Elemente» in der Form von Kämpfen, waren aber vor allem eine Art papierbasierten Hypertexts – man muss nach bestimmten Sequenzen entscheiden, wo man weiterlesen will. («Verzweigte Pfade»)</a:t>
            </a:r>
          </a:p>
          <a:p>
            <a:pPr marL="171450" indent="-171450">
              <a:buFont typeface="Arial" panose="020B0604020202020204" pitchFamily="34" charset="0"/>
              <a:buChar char="•"/>
            </a:pPr>
            <a:endParaRPr lang="de-CH" baseline="0" dirty="0" smtClean="0"/>
          </a:p>
          <a:p>
            <a:pPr marL="0" indent="0">
              <a:buFont typeface="Arial" panose="020B0604020202020204" pitchFamily="34" charset="0"/>
              <a:buNone/>
            </a:pPr>
            <a:endParaRPr lang="de-CH" baseline="0" dirty="0" smtClean="0"/>
          </a:p>
          <a:p>
            <a:pPr marL="0" indent="0">
              <a:buFont typeface="Arial" panose="020B0604020202020204" pitchFamily="34" charset="0"/>
              <a:buNone/>
            </a:pPr>
            <a:endParaRPr lang="de-CH" baseline="0" dirty="0" smtClean="0"/>
          </a:p>
          <a:p>
            <a:pPr marL="171450" indent="-171450">
              <a:buFont typeface="Arial" panose="020B0604020202020204" pitchFamily="34" charset="0"/>
              <a:buChar char="•"/>
            </a:pPr>
            <a:endParaRPr lang="de-CH" dirty="0"/>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4</a:t>
            </a:fld>
            <a:endParaRPr lang="de-CH"/>
          </a:p>
        </p:txBody>
      </p:sp>
    </p:spTree>
    <p:extLst>
      <p:ext uri="{BB962C8B-B14F-4D97-AF65-F5344CB8AC3E}">
        <p14:creationId xmlns:p14="http://schemas.microsoft.com/office/powerpoint/2010/main" val="1671496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baseline="0" dirty="0" smtClean="0"/>
              <a:t>…auch experimentelle Formen von Literatur näheren sich «interaktiven» und «nicht-linearen» Modellen: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CH" baseline="0" dirty="0" smtClean="0"/>
              <a:t>Etwa Vladimir Nabokovs «Pale </a:t>
            </a:r>
            <a:r>
              <a:rPr lang="de-CH" baseline="0" dirty="0" err="1" smtClean="0"/>
              <a:t>Fire</a:t>
            </a:r>
            <a:r>
              <a:rPr lang="de-CH" baseline="0" dirty="0" smtClean="0"/>
              <a:t>». Ein Buch, das aus einem Gedicht aus 99 Zeilen besteht und einem umfassenden Fussnotenapparat, der die «eigentliche» Geschichte des Romans erzählt. Der Leser muss ständig hin- und herwechseln zwischen Gedicht und Kommentar und narrative Rätsel aufschlüsseln (wie etwa die Identität des Kommentators) – aus diesem Grund wurde «Pale </a:t>
            </a:r>
            <a:r>
              <a:rPr lang="de-CH" baseline="0" dirty="0" err="1" smtClean="0"/>
              <a:t>Fire</a:t>
            </a:r>
            <a:r>
              <a:rPr lang="de-CH" baseline="0" dirty="0" smtClean="0"/>
              <a:t>» teilweise als eine Art «Computerspiel vor dem Computerspiel bezeichnet». (Nabokov schrieb seine Romane übrigens auch nicht «linear» auf Papier, sondern in Form von Notizen in einem Zettelkasten, die teilweise </a:t>
            </a:r>
            <a:r>
              <a:rPr lang="de-CH" baseline="0" dirty="0" err="1" smtClean="0"/>
              <a:t>rearrangiert</a:t>
            </a:r>
            <a:r>
              <a:rPr lang="de-CH" baseline="0" dirty="0" smtClean="0"/>
              <a:t> werden konnten</a:t>
            </a:r>
          </a:p>
          <a:p>
            <a:pPr marL="171450" indent="-171450">
              <a:buFont typeface="Arial" panose="020B0604020202020204" pitchFamily="34" charset="0"/>
              <a:buChar char="•"/>
            </a:pPr>
            <a:r>
              <a:rPr lang="de-CH" baseline="0" dirty="0" smtClean="0"/>
              <a:t>Der Autor Francis </a:t>
            </a:r>
            <a:r>
              <a:rPr lang="de-CH" baseline="0" dirty="0" err="1" smtClean="0"/>
              <a:t>Nenik</a:t>
            </a:r>
            <a:r>
              <a:rPr lang="de-CH" baseline="0" dirty="0" smtClean="0"/>
              <a:t> hat seinen Dorf-Roman «XO» sogar als Ansammlung von Blättern publiziert, die in beliebiger Reihenfolge gelesen werden können – «Linearität» kann also durchaus auch jenseits des Computers aufgehoben werden.</a:t>
            </a:r>
          </a:p>
          <a:p>
            <a:pPr marL="171450" indent="-171450">
              <a:buFont typeface="Arial" panose="020B0604020202020204" pitchFamily="34" charset="0"/>
              <a:buChar char="•"/>
            </a:pPr>
            <a:endParaRPr lang="de-CH" baseline="0" dirty="0" smtClean="0"/>
          </a:p>
          <a:p>
            <a:pPr marL="0" indent="0">
              <a:buFont typeface="Arial" panose="020B0604020202020204" pitchFamily="34" charset="0"/>
              <a:buNone/>
            </a:pPr>
            <a:r>
              <a:rPr lang="de-CH" baseline="0" dirty="0" smtClean="0"/>
              <a:t>Was bedeutet das für die Lehre?</a:t>
            </a:r>
          </a:p>
          <a:p>
            <a:pPr marL="171450" indent="-171450">
              <a:buFont typeface="Arial" panose="020B0604020202020204" pitchFamily="34" charset="0"/>
              <a:buChar char="•"/>
            </a:pPr>
            <a:r>
              <a:rPr lang="de-CH" baseline="0" dirty="0" smtClean="0"/>
              <a:t>Interaktive Geschichten sind eine interessante, experimentelle oder spielerische Form (meistens) literarischen Schreibens</a:t>
            </a:r>
          </a:p>
          <a:p>
            <a:pPr marL="171450" indent="-171450">
              <a:buFont typeface="Arial" panose="020B0604020202020204" pitchFamily="34" charset="0"/>
              <a:buChar char="•"/>
            </a:pPr>
            <a:r>
              <a:rPr lang="de-CH" baseline="0" dirty="0" smtClean="0"/>
              <a:t>Der kurze historische Rückblick soll darauf hinweisen, dass durchaus an bekannte und bewährte Konzepte angeschlossen werden kann – es ist, wie Medien es eigentlich immer sein sollten, eine Erweiterung des Werkzeugkastens für die Fantasie, das Schreiben und den Unterricht</a:t>
            </a:r>
          </a:p>
          <a:p>
            <a:pPr marL="171450" indent="-171450">
              <a:buFont typeface="Arial" panose="020B0604020202020204" pitchFamily="34" charset="0"/>
              <a:buChar char="•"/>
            </a:pPr>
            <a:r>
              <a:rPr lang="de-CH" baseline="0" dirty="0" smtClean="0"/>
              <a:t>…dennoch bietet der Computer als Instrument des Schreibens einige reizvolle und interessante neue Möglichkeiten – diese sollen im Folgenden aufgezeigt werden</a:t>
            </a:r>
          </a:p>
          <a:p>
            <a:pPr marL="0" indent="0">
              <a:buFont typeface="Arial" panose="020B0604020202020204" pitchFamily="34" charset="0"/>
              <a:buNone/>
            </a:pPr>
            <a:endParaRPr lang="de-CH" baseline="0" dirty="0" smtClean="0"/>
          </a:p>
          <a:p>
            <a:pPr marL="171450" indent="-171450">
              <a:buFont typeface="Arial" panose="020B0604020202020204" pitchFamily="34" charset="0"/>
              <a:buChar char="•"/>
            </a:pPr>
            <a:endParaRPr lang="de-CH" dirty="0"/>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5</a:t>
            </a:fld>
            <a:endParaRPr lang="de-CH"/>
          </a:p>
        </p:txBody>
      </p:sp>
    </p:spTree>
    <p:extLst>
      <p:ext uri="{BB962C8B-B14F-4D97-AF65-F5344CB8AC3E}">
        <p14:creationId xmlns:p14="http://schemas.microsoft.com/office/powerpoint/2010/main" val="178119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CH" sz="1200" b="0" i="0" u="none" strike="noStrike" kern="1200" dirty="0" smtClean="0">
                <a:solidFill>
                  <a:schemeClr val="tx1"/>
                </a:solidFill>
                <a:effectLst/>
                <a:latin typeface="Times" charset="0"/>
                <a:ea typeface="MS PGothic" pitchFamily="34" charset="-128"/>
                <a:cs typeface="ＭＳ Ｐゴシック" charset="0"/>
              </a:rPr>
              <a:t>Zum Medienwechsel vgl. S. 181 in </a:t>
            </a:r>
            <a:r>
              <a:rPr lang="de-CH" sz="1200" b="0" i="0" u="none" strike="noStrike" kern="1200" dirty="0" err="1" smtClean="0">
                <a:solidFill>
                  <a:schemeClr val="tx1"/>
                </a:solidFill>
                <a:effectLst/>
                <a:latin typeface="Times" charset="0"/>
                <a:ea typeface="MS PGothic" pitchFamily="34" charset="-128"/>
                <a:cs typeface="ＭＳ Ｐゴシック" charset="0"/>
              </a:rPr>
              <a:t>Porombka</a:t>
            </a:r>
            <a:r>
              <a:rPr lang="de-CH" sz="1200" b="0" i="0" u="none" strike="noStrike" kern="1200" dirty="0" smtClean="0">
                <a:solidFill>
                  <a:schemeClr val="tx1"/>
                </a:solidFill>
                <a:effectLst/>
                <a:latin typeface="Times" charset="0"/>
                <a:ea typeface="MS PGothic" pitchFamily="34" charset="-128"/>
                <a:cs typeface="ＭＳ Ｐゴシック" charset="0"/>
              </a:rPr>
              <a:t>., Stephan (2009): Das neue Kreative Schreiben. In: German </a:t>
            </a:r>
            <a:r>
              <a:rPr lang="de-CH" sz="1200" b="0" i="0" u="none" strike="noStrike" kern="1200" dirty="0" err="1" smtClean="0">
                <a:solidFill>
                  <a:schemeClr val="tx1"/>
                </a:solidFill>
                <a:effectLst/>
                <a:latin typeface="Times" charset="0"/>
                <a:ea typeface="MS PGothic" pitchFamily="34" charset="-128"/>
                <a:cs typeface="ＭＳ Ｐゴシック" charset="0"/>
              </a:rPr>
              <a:t>as</a:t>
            </a:r>
            <a:r>
              <a:rPr lang="de-CH" sz="1200" b="0" i="0" u="none" strike="noStrike" kern="1200" dirty="0" smtClean="0">
                <a:solidFill>
                  <a:schemeClr val="tx1"/>
                </a:solidFill>
                <a:effectLst/>
                <a:latin typeface="Times" charset="0"/>
                <a:ea typeface="MS PGothic" pitchFamily="34" charset="-128"/>
                <a:cs typeface="ＭＳ Ｐゴシック" charset="0"/>
              </a:rPr>
              <a:t> a </a:t>
            </a:r>
            <a:r>
              <a:rPr lang="de-CH" sz="1200" b="0" i="0" u="none" strike="noStrike" kern="1200" dirty="0" err="1" smtClean="0">
                <a:solidFill>
                  <a:schemeClr val="tx1"/>
                </a:solidFill>
                <a:effectLst/>
                <a:latin typeface="Times" charset="0"/>
                <a:ea typeface="MS PGothic" pitchFamily="34" charset="-128"/>
                <a:cs typeface="ＭＳ Ｐゴシック" charset="0"/>
              </a:rPr>
              <a:t>Foreign</a:t>
            </a:r>
            <a:r>
              <a:rPr lang="de-CH" sz="1200" b="0" i="0" u="none" strike="noStrike" kern="1200" dirty="0" smtClean="0">
                <a:solidFill>
                  <a:schemeClr val="tx1"/>
                </a:solidFill>
                <a:effectLst/>
                <a:latin typeface="Times" charset="0"/>
                <a:ea typeface="MS PGothic" pitchFamily="34" charset="-128"/>
                <a:cs typeface="ＭＳ Ｐゴシック" charset="0"/>
              </a:rPr>
              <a:t> Language 2/2009,  S.167-193.</a:t>
            </a:r>
          </a:p>
          <a:p>
            <a:pPr rtl="0"/>
            <a:endParaRPr lang="de-CH" dirty="0" smtClean="0">
              <a:effectLst/>
            </a:endParaRPr>
          </a:p>
          <a:p>
            <a:pPr rtl="0"/>
            <a:r>
              <a:rPr lang="de-CH" sz="1200" b="0" i="0" u="none" strike="noStrike" kern="1200" dirty="0" smtClean="0">
                <a:solidFill>
                  <a:schemeClr val="tx1"/>
                </a:solidFill>
                <a:effectLst/>
                <a:latin typeface="Times" charset="0"/>
                <a:ea typeface="MS PGothic" pitchFamily="34" charset="-128"/>
                <a:cs typeface="ＭＳ Ｐゴシック" charset="0"/>
              </a:rPr>
              <a:t>=&gt; «kreatives Schreiben» scheint, als dt. Begriff, v.a. in Abgrenzung zu einer an Textsorten orientierten Aufsatzdidaktik aus dem Englischen übernommen worden zu sein. Das “Neue Kreative Schreiben” ist kulturwissenschaftlich ausgerichtet und reflektiert u.a. die mediale Basis des (literarischen) Schreibens</a:t>
            </a:r>
            <a:r>
              <a:rPr lang="de-CH" dirty="0" smtClean="0"/>
              <a:t/>
            </a:r>
            <a:br>
              <a:rPr lang="de-CH" dirty="0" smtClean="0"/>
            </a:br>
            <a:r>
              <a:rPr lang="de-CH" dirty="0" smtClean="0"/>
              <a:t/>
            </a:r>
            <a:br>
              <a:rPr lang="de-CH" dirty="0" smtClean="0"/>
            </a:br>
            <a:endParaRPr lang="de-CH" dirty="0"/>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6</a:t>
            </a:fld>
            <a:endParaRPr lang="de-CH"/>
          </a:p>
        </p:txBody>
      </p:sp>
    </p:spTree>
    <p:extLst>
      <p:ext uri="{BB962C8B-B14F-4D97-AF65-F5344CB8AC3E}">
        <p14:creationId xmlns:p14="http://schemas.microsoft.com/office/powerpoint/2010/main" val="3486350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Quelle:</a:t>
            </a:r>
            <a:r>
              <a:rPr lang="de-CH" baseline="0" dirty="0" smtClean="0"/>
              <a:t> </a:t>
            </a:r>
            <a:r>
              <a:rPr lang="de-CH" dirty="0" smtClean="0"/>
              <a:t>http://www.inklestudios.com/2012/07/17/10-types-of-interactivity.html</a:t>
            </a:r>
          </a:p>
          <a:p>
            <a:endParaRPr lang="de-CH"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CH" b="1" dirty="0" smtClean="0"/>
              <a:t>Allgemein:</a:t>
            </a:r>
          </a:p>
          <a:p>
            <a:pPr marL="0" marR="0" indent="0" algn="l" defTabSz="914400" rtl="0" eaLnBrk="0" fontAlgn="base" latinLnBrk="0" hangingPunct="0">
              <a:lnSpc>
                <a:spcPct val="100000"/>
              </a:lnSpc>
              <a:spcBef>
                <a:spcPct val="30000"/>
              </a:spcBef>
              <a:spcAft>
                <a:spcPct val="0"/>
              </a:spcAft>
              <a:buClrTx/>
              <a:buSzTx/>
              <a:buFontTx/>
              <a:buNone/>
              <a:tabLst/>
              <a:defRPr/>
            </a:pPr>
            <a:r>
              <a:rPr lang="de-CH" dirty="0" smtClean="0"/>
              <a:t>Bemerken, dass Interaktive Geschichten eine Möglichkeit</a:t>
            </a:r>
            <a:r>
              <a:rPr lang="de-CH" baseline="0" dirty="0" smtClean="0"/>
              <a:t> sind, «spielerisch» auch relativ komplexe narrative, postmoderne Strategien wie </a:t>
            </a:r>
            <a:r>
              <a:rPr lang="de-CH" baseline="0" dirty="0" err="1" smtClean="0"/>
              <a:t>Fourth</a:t>
            </a:r>
            <a:r>
              <a:rPr lang="de-CH" baseline="0" dirty="0" smtClean="0"/>
              <a:t> Wall-</a:t>
            </a:r>
            <a:r>
              <a:rPr lang="de-CH" baseline="0" dirty="0" err="1" smtClean="0"/>
              <a:t>Breaking</a:t>
            </a:r>
            <a:r>
              <a:rPr lang="de-CH" baseline="0" dirty="0" smtClean="0"/>
              <a:t> und andere Meta-Schreibweisen anzuwenden</a:t>
            </a:r>
            <a:endParaRPr lang="de-CH" dirty="0" smtClean="0"/>
          </a:p>
          <a:p>
            <a:endParaRPr lang="de-CH" dirty="0" smtClean="0"/>
          </a:p>
          <a:p>
            <a:r>
              <a:rPr lang="de-CH" b="1" dirty="0" smtClean="0"/>
              <a:t>Zum dialogischen</a:t>
            </a:r>
            <a:r>
              <a:rPr lang="de-CH" b="1" baseline="0" dirty="0" smtClean="0"/>
              <a:t> Schreiben</a:t>
            </a:r>
            <a:endParaRPr lang="de-CH" b="1" dirty="0" smtClean="0"/>
          </a:p>
          <a:p>
            <a:r>
              <a:rPr lang="de-CH" dirty="0" smtClean="0"/>
              <a:t>Im Prinzip in </a:t>
            </a:r>
            <a:r>
              <a:rPr lang="de-CH" baseline="0" dirty="0" smtClean="0"/>
              <a:t>verschiedener Weise möglich:</a:t>
            </a:r>
          </a:p>
          <a:p>
            <a:pPr marL="171450" indent="-171450">
              <a:buFont typeface="Arial" panose="020B0604020202020204" pitchFamily="34" charset="0"/>
              <a:buChar char="•"/>
            </a:pPr>
            <a:r>
              <a:rPr lang="de-CH" baseline="0" dirty="0" smtClean="0"/>
              <a:t>Dialog mit dem Erzähler =&gt; gesamter Text ist als Dialog gestaltet (vgl. Screenshot oben), Text hat dann etwas Drama-artiges</a:t>
            </a:r>
          </a:p>
          <a:p>
            <a:pPr marL="171450" indent="-171450">
              <a:buFont typeface="Arial" panose="020B0604020202020204" pitchFamily="34" charset="0"/>
              <a:buChar char="•"/>
            </a:pPr>
            <a:r>
              <a:rPr lang="de-CH" baseline="0" dirty="0" smtClean="0"/>
              <a:t>Dialoge können auch geführt werden mit einzelnen Figuren als interaktiver Teil innerhalb einer «klassisch» erzählten Prosahandlung</a:t>
            </a:r>
          </a:p>
          <a:p>
            <a:pPr marL="171450" indent="-171450">
              <a:buFont typeface="Arial" panose="020B0604020202020204" pitchFamily="34" charset="0"/>
              <a:buChar char="•"/>
            </a:pPr>
            <a:endParaRPr lang="de-CH" baseline="0" dirty="0" smtClean="0"/>
          </a:p>
          <a:p>
            <a:r>
              <a:rPr lang="de-CH" b="1" dirty="0" smtClean="0"/>
              <a:t>Erkundung eines</a:t>
            </a:r>
            <a:r>
              <a:rPr lang="de-CH" b="1" baseline="0" dirty="0" smtClean="0"/>
              <a:t> Schauplatzes</a:t>
            </a:r>
            <a:endParaRPr lang="de-CH" b="1" dirty="0" smtClean="0"/>
          </a:p>
          <a:p>
            <a:pPr marL="171450" indent="-171450">
              <a:buFont typeface="Arial" panose="020B0604020202020204" pitchFamily="34" charset="0"/>
              <a:buChar char="•"/>
            </a:pPr>
            <a:r>
              <a:rPr lang="de-CH" baseline="0" dirty="0" smtClean="0"/>
              <a:t>Ist gewissermassen die «Ur-Form» der interaktiven Geschichte – das Paradebeispiel ist der Auftakt eines des ersten bekannten Textadventures, «</a:t>
            </a:r>
            <a:r>
              <a:rPr lang="de-CH" baseline="0" dirty="0" err="1" smtClean="0"/>
              <a:t>Zork</a:t>
            </a:r>
            <a:r>
              <a:rPr lang="de-CH" baseline="0" dirty="0" smtClean="0"/>
              <a:t>», dessen erste Zeile lautet: «</a:t>
            </a:r>
            <a:r>
              <a:rPr lang="en-US" baseline="0" dirty="0" smtClean="0"/>
              <a:t>You are standing in an open field west of a white house, with a boarded front door. There is a small mailbox here.</a:t>
            </a:r>
            <a:r>
              <a:rPr lang="de-CH" baseline="0" dirty="0" smtClean="0"/>
              <a:t>»</a:t>
            </a:r>
          </a:p>
          <a:p>
            <a:pPr marL="171450" indent="-171450">
              <a:buFont typeface="Arial" panose="020B0604020202020204" pitchFamily="34" charset="0"/>
              <a:buChar char="•"/>
            </a:pPr>
            <a:r>
              <a:rPr lang="de-CH" baseline="0" dirty="0" smtClean="0"/>
              <a:t>Neben fantastischen Schauplätzen könnten aber z.B. auch historische «erschaffen» und erkundet werden – wäre z.B. ein begehbares Kolosseum aus Text eine mögliche Aufgabe? (Historische Settings können aber natürlich auch aus der Perspektive eines Einwohners der damaligen Zeit geschrieben sein, mit dem entsprechenden Wissenshorizont etc.)</a:t>
            </a:r>
          </a:p>
          <a:p>
            <a:pPr marL="171450" indent="-171450">
              <a:buFont typeface="Arial" panose="020B0604020202020204" pitchFamily="34" charset="0"/>
              <a:buChar char="•"/>
            </a:pPr>
            <a:endParaRPr lang="de-CH" baseline="0" dirty="0" smtClean="0"/>
          </a:p>
          <a:p>
            <a:pPr marL="0" indent="0">
              <a:buFont typeface="Arial" panose="020B0604020202020204" pitchFamily="34" charset="0"/>
              <a:buNone/>
            </a:pPr>
            <a:r>
              <a:rPr lang="de-CH" b="1" baseline="0" dirty="0" smtClean="0"/>
              <a:t>«Gemeinsames Erzählen»</a:t>
            </a:r>
          </a:p>
          <a:p>
            <a:pPr marL="171450" indent="-171450">
              <a:buFont typeface="Arial" panose="020B0604020202020204" pitchFamily="34" charset="0"/>
              <a:buChar char="•"/>
            </a:pPr>
            <a:r>
              <a:rPr lang="de-CH" b="0" baseline="0" dirty="0" smtClean="0"/>
              <a:t>Der interaktive Text kann eine «Einbindung» des Lesers erzeugen, der etwa bestimmte Wahlmöglichkeiten zu seiner Persona hat – so ist z.B. die Erkundung desselben Szenarios aus unterschiedlichen Perspektiven möglich (Stichwort Heterogenität)</a:t>
            </a:r>
          </a:p>
          <a:p>
            <a:pPr marL="171450" indent="-171450">
              <a:buFont typeface="Arial" panose="020B0604020202020204" pitchFamily="34" charset="0"/>
              <a:buChar char="•"/>
            </a:pPr>
            <a:r>
              <a:rPr lang="de-CH" b="0" baseline="0" dirty="0" smtClean="0"/>
              <a:t>Aber es kann auch «gemeinsam» erzählt werden in Gruppen. </a:t>
            </a:r>
            <a:r>
              <a:rPr lang="de-CH" b="0" baseline="0" dirty="0" err="1" smtClean="0"/>
              <a:t>Inklewriter</a:t>
            </a:r>
            <a:r>
              <a:rPr lang="de-CH" b="0" baseline="0" dirty="0" smtClean="0"/>
              <a:t> bietet zwar keine dezidierten Tools, mit denen mehrere User gleichzeitig eine Geschichte erarbeiten können – aber es ist z.B. durchaus denkbar, dass unterschiedliche Personen/Gruppen unterschiedliche Stränge schreiben (mit der koordinativen Herausforderung, die Geschichte «</a:t>
            </a:r>
            <a:r>
              <a:rPr lang="de-CH" b="0" baseline="0" dirty="0" err="1" smtClean="0"/>
              <a:t>zusammen»zubringen</a:t>
            </a:r>
            <a:r>
              <a:rPr lang="de-CH" b="0" baseline="0" dirty="0" smtClean="0"/>
              <a:t>)</a:t>
            </a:r>
          </a:p>
          <a:p>
            <a:pPr marL="171450" indent="-171450">
              <a:buFont typeface="Arial" panose="020B0604020202020204" pitchFamily="34" charset="0"/>
              <a:buChar char="•"/>
            </a:pPr>
            <a:endParaRPr lang="de-CH" b="0" baseline="0" dirty="0" smtClean="0"/>
          </a:p>
          <a:p>
            <a:pPr marL="0" indent="0">
              <a:buFont typeface="Arial" panose="020B0604020202020204" pitchFamily="34" charset="0"/>
              <a:buNone/>
            </a:pPr>
            <a:r>
              <a:rPr lang="de-CH" b="1" baseline="0" dirty="0" smtClean="0"/>
              <a:t>Geht der Plan auf?</a:t>
            </a:r>
          </a:p>
          <a:p>
            <a:pPr marL="171450" indent="-171450">
              <a:buFont typeface="Arial" panose="020B0604020202020204" pitchFamily="34" charset="0"/>
              <a:buChar char="•"/>
            </a:pPr>
            <a:r>
              <a:rPr lang="de-CH" b="0" baseline="0" dirty="0" smtClean="0"/>
              <a:t>Ein Beispiel für ein kreatives, spielerisches Schreiben: die Leser werden vor eine Aufgabe gestellt, die sie lösen müssen – und müssen dann «korrekt» planen und anschliessend anschauen, ob ihr Plan aufgeht</a:t>
            </a:r>
          </a:p>
          <a:p>
            <a:pPr marL="171450" indent="-171450">
              <a:buFont typeface="Arial" panose="020B0604020202020204" pitchFamily="34" charset="0"/>
              <a:buChar char="•"/>
            </a:pPr>
            <a:endParaRPr lang="de-CH" b="0" baseline="0" dirty="0" smtClean="0"/>
          </a:p>
          <a:p>
            <a:pPr marL="0" indent="0">
              <a:buFont typeface="Arial" panose="020B0604020202020204" pitchFamily="34" charset="0"/>
              <a:buNone/>
            </a:pPr>
            <a:r>
              <a:rPr lang="de-CH" b="1" baseline="0" dirty="0" smtClean="0"/>
              <a:t>Argumentatives Schreiben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err="1" smtClean="0"/>
              <a:t>Eine</a:t>
            </a:r>
            <a:r>
              <a:rPr lang="en-US" sz="1200" dirty="0" smtClean="0"/>
              <a:t> </a:t>
            </a:r>
            <a:r>
              <a:rPr lang="en-US" sz="1200" dirty="0" err="1" smtClean="0"/>
              <a:t>Ansicht</a:t>
            </a:r>
            <a:r>
              <a:rPr lang="en-US" sz="1200" dirty="0" smtClean="0"/>
              <a:t> </a:t>
            </a:r>
            <a:r>
              <a:rPr lang="en-US" sz="1200" dirty="0" err="1" smtClean="0"/>
              <a:t>vertreten</a:t>
            </a:r>
            <a:endParaRPr lang="en-US" sz="120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err="1" smtClean="0"/>
              <a:t>Leser</a:t>
            </a:r>
            <a:r>
              <a:rPr lang="en-US" sz="1200" dirty="0" smtClean="0"/>
              <a:t> </a:t>
            </a:r>
            <a:r>
              <a:rPr lang="en-US" sz="1200" dirty="0" err="1" smtClean="0"/>
              <a:t>können</a:t>
            </a:r>
            <a:r>
              <a:rPr lang="en-US" sz="1200" dirty="0" smtClean="0"/>
              <a:t> </a:t>
            </a:r>
            <a:r>
              <a:rPr lang="en-US" sz="1200" dirty="0" err="1" smtClean="0"/>
              <a:t>Fragen</a:t>
            </a:r>
            <a:r>
              <a:rPr lang="en-US" sz="1200" dirty="0" smtClean="0"/>
              <a:t> “</a:t>
            </a:r>
            <a:r>
              <a:rPr lang="en-US" sz="1200" dirty="0" err="1" smtClean="0"/>
              <a:t>formulieren</a:t>
            </a:r>
            <a:r>
              <a:rPr lang="en-US" sz="1200" dirty="0" smtClean="0"/>
              <a:t>” – und der </a:t>
            </a:r>
            <a:r>
              <a:rPr lang="en-US" sz="1200" dirty="0" err="1" smtClean="0"/>
              <a:t>Autor</a:t>
            </a:r>
            <a:r>
              <a:rPr lang="en-US" sz="1200" dirty="0" smtClean="0"/>
              <a:t> </a:t>
            </a:r>
            <a:r>
              <a:rPr lang="en-US" sz="1200" dirty="0" err="1" smtClean="0"/>
              <a:t>antizipiert</a:t>
            </a:r>
            <a:r>
              <a:rPr lang="en-US" sz="1200" dirty="0" smtClean="0"/>
              <a:t> </a:t>
            </a:r>
            <a:r>
              <a:rPr lang="en-US" sz="1200" dirty="0" err="1" smtClean="0"/>
              <a:t>Antworten</a:t>
            </a:r>
            <a:endParaRPr lang="en-US" sz="1200" dirty="0" smtClean="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err="1" smtClean="0"/>
              <a:t>Ähnlich</a:t>
            </a:r>
            <a:r>
              <a:rPr lang="en-US" sz="1200" baseline="0" dirty="0" smtClean="0"/>
              <a:t> </a:t>
            </a:r>
            <a:r>
              <a:rPr lang="en-US" sz="1200" baseline="0" dirty="0" err="1" smtClean="0"/>
              <a:t>können</a:t>
            </a:r>
            <a:r>
              <a:rPr lang="en-US" sz="1200" baseline="0" dirty="0" smtClean="0"/>
              <a:t> </a:t>
            </a:r>
            <a:r>
              <a:rPr lang="en-US" sz="1200" baseline="0" dirty="0" err="1" smtClean="0"/>
              <a:t>auch</a:t>
            </a:r>
            <a:r>
              <a:rPr lang="en-US" sz="1200" baseline="0" dirty="0" smtClean="0"/>
              <a:t> </a:t>
            </a:r>
            <a:r>
              <a:rPr lang="en-US" sz="1200" baseline="0" dirty="0" err="1" smtClean="0"/>
              <a:t>Gegenargumente</a:t>
            </a:r>
            <a:r>
              <a:rPr lang="en-US" sz="1200" baseline="0" dirty="0" smtClean="0"/>
              <a:t> und </a:t>
            </a:r>
            <a:r>
              <a:rPr lang="en-US" sz="1200" baseline="0" dirty="0" err="1" smtClean="0"/>
              <a:t>Einsprüche</a:t>
            </a:r>
            <a:r>
              <a:rPr lang="en-US" sz="1200" baseline="0" dirty="0" smtClean="0"/>
              <a:t> </a:t>
            </a:r>
            <a:r>
              <a:rPr lang="en-US" sz="1200" baseline="0" dirty="0" err="1" smtClean="0"/>
              <a:t>vorweggenommen</a:t>
            </a:r>
            <a:r>
              <a:rPr lang="en-US" sz="1200" baseline="0" dirty="0" smtClean="0"/>
              <a:t> warden</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aseline="0" dirty="0" smtClean="0"/>
              <a:t>=&gt; </a:t>
            </a:r>
            <a:r>
              <a:rPr lang="en-US" sz="1200" baseline="0" dirty="0" err="1" smtClean="0"/>
              <a:t>Resultat</a:t>
            </a:r>
            <a:r>
              <a:rPr lang="en-US" sz="1200" baseline="0" dirty="0" smtClean="0"/>
              <a:t> </a:t>
            </a:r>
            <a:r>
              <a:rPr lang="en-US" sz="1200" baseline="0" dirty="0" err="1" smtClean="0"/>
              <a:t>ist</a:t>
            </a:r>
            <a:r>
              <a:rPr lang="en-US" sz="1200" baseline="0" dirty="0" smtClean="0"/>
              <a:t> quasi </a:t>
            </a:r>
            <a:r>
              <a:rPr lang="en-US" sz="1200" baseline="0" dirty="0" err="1" smtClean="0"/>
              <a:t>ein</a:t>
            </a:r>
            <a:r>
              <a:rPr lang="en-US" sz="1200" baseline="0" dirty="0" smtClean="0"/>
              <a:t> </a:t>
            </a:r>
            <a:r>
              <a:rPr lang="en-US" sz="1200" baseline="0" dirty="0" err="1" smtClean="0"/>
              <a:t>interaktiver</a:t>
            </a:r>
            <a:r>
              <a:rPr lang="en-US" sz="1200" baseline="0" dirty="0" smtClean="0"/>
              <a:t> </a:t>
            </a:r>
            <a:r>
              <a:rPr lang="en-US" sz="1200" baseline="0" dirty="0" err="1" smtClean="0"/>
              <a:t>sokratischer</a:t>
            </a:r>
            <a:r>
              <a:rPr lang="en-US" sz="1200" baseline="0" dirty="0" smtClean="0"/>
              <a:t> Dialog</a:t>
            </a:r>
            <a:endParaRPr lang="en-US" sz="1200" dirty="0" smtClean="0"/>
          </a:p>
          <a:p>
            <a:pPr marL="0" indent="0">
              <a:buFont typeface="Arial" panose="020B0604020202020204" pitchFamily="34" charset="0"/>
              <a:buNone/>
            </a:pPr>
            <a:endParaRPr lang="de-CH" b="0" baseline="0" dirty="0" smtClean="0"/>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7</a:t>
            </a:fld>
            <a:endParaRPr lang="de-CH"/>
          </a:p>
        </p:txBody>
      </p:sp>
    </p:spTree>
    <p:extLst>
      <p:ext uri="{BB962C8B-B14F-4D97-AF65-F5344CB8AC3E}">
        <p14:creationId xmlns:p14="http://schemas.microsoft.com/office/powerpoint/2010/main" val="17579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8</a:t>
            </a:fld>
            <a:endParaRPr lang="de-CH"/>
          </a:p>
        </p:txBody>
      </p:sp>
    </p:spTree>
    <p:extLst>
      <p:ext uri="{BB962C8B-B14F-4D97-AF65-F5344CB8AC3E}">
        <p14:creationId xmlns:p14="http://schemas.microsoft.com/office/powerpoint/2010/main" val="175794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Christine Loves «</a:t>
            </a:r>
            <a:r>
              <a:rPr lang="de-CH" dirty="0" err="1" smtClean="0"/>
              <a:t>don’t</a:t>
            </a:r>
            <a:r>
              <a:rPr lang="de-CH" dirty="0" smtClean="0"/>
              <a:t> </a:t>
            </a:r>
            <a:r>
              <a:rPr lang="de-CH" dirty="0" err="1" smtClean="0"/>
              <a:t>take</a:t>
            </a:r>
            <a:r>
              <a:rPr lang="de-CH" dirty="0" smtClean="0"/>
              <a:t> </a:t>
            </a:r>
            <a:r>
              <a:rPr lang="de-CH" dirty="0" err="1" smtClean="0"/>
              <a:t>it</a:t>
            </a:r>
            <a:r>
              <a:rPr lang="de-CH" dirty="0" smtClean="0"/>
              <a:t> </a:t>
            </a:r>
            <a:r>
              <a:rPr lang="de-CH" dirty="0" err="1" smtClean="0"/>
              <a:t>personally</a:t>
            </a:r>
            <a:r>
              <a:rPr lang="de-CH" dirty="0" smtClean="0"/>
              <a:t>, </a:t>
            </a:r>
            <a:r>
              <a:rPr lang="de-CH" dirty="0" err="1" smtClean="0"/>
              <a:t>babe</a:t>
            </a:r>
            <a:r>
              <a:rPr lang="de-CH" dirty="0" smtClean="0"/>
              <a:t>» im Unterricht:</a:t>
            </a:r>
          </a:p>
          <a:p>
            <a:r>
              <a:rPr lang="de-CH" dirty="0" smtClean="0"/>
              <a:t>Vgl.</a:t>
            </a:r>
            <a:r>
              <a:rPr lang="de-CH" baseline="0" dirty="0" smtClean="0"/>
              <a:t> Lukas’ Reader zu einer Unterrichtslektion im «ILIAS-Order»: https://ilias.phbern.ch/goto_phbern_fold_220084.html</a:t>
            </a:r>
            <a:endParaRPr lang="de-CH" dirty="0"/>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10</a:t>
            </a:fld>
            <a:endParaRPr lang="de-CH"/>
          </a:p>
        </p:txBody>
      </p:sp>
    </p:spTree>
    <p:extLst>
      <p:ext uri="{BB962C8B-B14F-4D97-AF65-F5344CB8AC3E}">
        <p14:creationId xmlns:p14="http://schemas.microsoft.com/office/powerpoint/2010/main" val="234952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Christine Loves «</a:t>
            </a:r>
            <a:r>
              <a:rPr lang="de-CH" dirty="0" err="1" smtClean="0"/>
              <a:t>don’t</a:t>
            </a:r>
            <a:r>
              <a:rPr lang="de-CH" dirty="0" smtClean="0"/>
              <a:t> </a:t>
            </a:r>
            <a:r>
              <a:rPr lang="de-CH" dirty="0" err="1" smtClean="0"/>
              <a:t>take</a:t>
            </a:r>
            <a:r>
              <a:rPr lang="de-CH" dirty="0" smtClean="0"/>
              <a:t> </a:t>
            </a:r>
            <a:r>
              <a:rPr lang="de-CH" dirty="0" err="1" smtClean="0"/>
              <a:t>it</a:t>
            </a:r>
            <a:r>
              <a:rPr lang="de-CH" dirty="0" smtClean="0"/>
              <a:t> </a:t>
            </a:r>
            <a:r>
              <a:rPr lang="de-CH" dirty="0" err="1" smtClean="0"/>
              <a:t>personally</a:t>
            </a:r>
            <a:r>
              <a:rPr lang="de-CH" dirty="0" smtClean="0"/>
              <a:t>, </a:t>
            </a:r>
            <a:r>
              <a:rPr lang="de-CH" dirty="0" err="1" smtClean="0"/>
              <a:t>babe</a:t>
            </a:r>
            <a:r>
              <a:rPr lang="de-CH" dirty="0" smtClean="0"/>
              <a:t>» im Unterricht:</a:t>
            </a:r>
          </a:p>
          <a:p>
            <a:r>
              <a:rPr lang="de-CH" dirty="0" smtClean="0"/>
              <a:t>Vgl.</a:t>
            </a:r>
            <a:r>
              <a:rPr lang="de-CH" baseline="0" dirty="0" smtClean="0"/>
              <a:t> Lukas’ Reader zu einer Unterrichtslektion im «ILIAS-Order»: https://ilias.phbern.ch/goto_phbern_fold_220084.html</a:t>
            </a:r>
            <a:endParaRPr lang="de-CH" dirty="0"/>
          </a:p>
        </p:txBody>
      </p:sp>
      <p:sp>
        <p:nvSpPr>
          <p:cNvPr id="4" name="Foliennummernplatzhalter 3"/>
          <p:cNvSpPr>
            <a:spLocks noGrp="1"/>
          </p:cNvSpPr>
          <p:nvPr>
            <p:ph type="sldNum" sz="quarter" idx="10"/>
          </p:nvPr>
        </p:nvSpPr>
        <p:spPr/>
        <p:txBody>
          <a:bodyPr/>
          <a:lstStyle/>
          <a:p>
            <a:pPr>
              <a:defRPr/>
            </a:pPr>
            <a:fld id="{ABA45908-046D-4D16-994D-B492630D73A3}" type="slidenum">
              <a:rPr lang="de-CH" smtClean="0"/>
              <a:pPr>
                <a:defRPr/>
              </a:pPr>
              <a:t>11</a:t>
            </a:fld>
            <a:endParaRPr lang="de-CH"/>
          </a:p>
        </p:txBody>
      </p:sp>
    </p:spTree>
    <p:extLst>
      <p:ext uri="{BB962C8B-B14F-4D97-AF65-F5344CB8AC3E}">
        <p14:creationId xmlns:p14="http://schemas.microsoft.com/office/powerpoint/2010/main" val="2349523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hidden="1"/>
          <p:cNvSpPr>
            <a:spLocks noGrp="1"/>
          </p:cNvSpPr>
          <p:nvPr>
            <p:ph type="subTitle" idx="1"/>
          </p:nvPr>
        </p:nvSpPr>
        <p:spPr>
          <a:xfrm>
            <a:off x="720000" y="720000"/>
            <a:ext cx="0" cy="0"/>
          </a:xfrm>
          <a:noFill/>
        </p:spPr>
        <p:txBody>
          <a:bodyPr wrap="none" lIns="0" tIns="0" rIns="0" bIns="0" rtlCol="0" anchor="b" anchorCtr="0">
            <a:noAutofit/>
          </a:bodyPr>
          <a:lstStyle>
            <a:lvl1pPr marL="0" indent="0">
              <a:buNone/>
              <a:defRPr lang="en-US" kern="1200">
                <a:solidFill>
                  <a:schemeClr val="bg1"/>
                </a:solidFill>
                <a:latin typeface="+mj-lt"/>
                <a:cs typeface="+mn-cs"/>
              </a:defRPr>
            </a:lvl1pPr>
          </a:lstStyle>
          <a:p>
            <a:pPr lvl="0" eaLnBrk="0" hangingPunct="0">
              <a:spcBef>
                <a:spcPct val="0"/>
              </a:spcBef>
            </a:pPr>
            <a:endParaRPr lang="en-US" dirty="0"/>
          </a:p>
        </p:txBody>
      </p:sp>
      <p:pic>
        <p:nvPicPr>
          <p:cNvPr id="7" name="Bild 9" descr="BG.jpg"/>
          <p:cNvPicPr>
            <a:picLocks noChangeAspect="1"/>
          </p:cNvPicPr>
          <p:nvPr userDrawn="1"/>
        </p:nvPicPr>
        <p:blipFill>
          <a:blip r:embed="rId3"/>
          <a:srcRect/>
          <a:stretch>
            <a:fillRect/>
          </a:stretch>
        </p:blipFill>
        <p:spPr bwMode="auto">
          <a:xfrm>
            <a:off x="0" y="-4763"/>
            <a:ext cx="9906000" cy="6862763"/>
          </a:xfrm>
          <a:prstGeom prst="rect">
            <a:avLst/>
          </a:prstGeom>
          <a:noFill/>
          <a:ln w="9525">
            <a:noFill/>
            <a:miter lim="800000"/>
            <a:headEnd/>
            <a:tailEnd/>
          </a:ln>
        </p:spPr>
      </p:pic>
      <p:sp>
        <p:nvSpPr>
          <p:cNvPr id="2" name="Titel 1"/>
          <p:cNvSpPr>
            <a:spLocks noGrp="1"/>
          </p:cNvSpPr>
          <p:nvPr>
            <p:ph type="ctrTitle" hasCustomPrompt="1"/>
          </p:nvPr>
        </p:nvSpPr>
        <p:spPr>
          <a:xfrm>
            <a:off x="457200" y="2278800"/>
            <a:ext cx="8992800" cy="1800000"/>
          </a:xfrm>
          <a:noFill/>
          <a:ln>
            <a:noFill/>
          </a:ln>
          <a:effectLst/>
        </p:spPr>
        <p:txBody>
          <a:bodyPr vert="horz" wrap="square" lIns="91440" tIns="45720" rIns="91440" bIns="45720" numCol="1" anchor="t" anchorCtr="0" compatLnSpc="1">
            <a:prstTxWarp prst="textNoShape">
              <a:avLst/>
            </a:prstTxWarp>
          </a:bodyPr>
          <a:lstStyle>
            <a:lvl1pPr>
              <a:defRPr lang="en-US" sz="3600" u="sng" cap="all" baseline="0"/>
            </a:lvl1pPr>
          </a:lstStyle>
          <a:p>
            <a:pPr lvl="0">
              <a:lnSpc>
                <a:spcPct val="100000"/>
              </a:lnSpc>
            </a:pPr>
            <a:r>
              <a:rPr lang="de-DE" dirty="0" smtClean="0"/>
              <a:t>Titel durch Klicken hinzufügen</a:t>
            </a:r>
            <a:endParaRPr lang="en-US" dirty="0"/>
          </a:p>
        </p:txBody>
      </p:sp>
      <p:sp>
        <p:nvSpPr>
          <p:cNvPr id="10" name="Textfeld 9" descr="&lt;templatemetadata_ersteller1info&gt;"/>
          <p:cNvSpPr txBox="1"/>
          <p:nvPr userDrawn="1"/>
        </p:nvSpPr>
        <p:spPr>
          <a:xfrm>
            <a:off x="457200" y="4078800"/>
            <a:ext cx="4320000" cy="252000"/>
          </a:xfrm>
          <a:prstGeom prst="rect">
            <a:avLst/>
          </a:prstGeom>
          <a:noFill/>
        </p:spPr>
        <p:txBody>
          <a:bodyPr wrap="none" rtlCol="0">
            <a:noAutofit/>
          </a:bodyPr>
          <a:lstStyle>
            <a:defPPr>
              <a:defRPr lang="de-CH"/>
            </a:defPPr>
            <a:lvl1pPr>
              <a:defRPr sz="1200" b="1">
                <a:latin typeface="+mj-lt"/>
              </a:defRPr>
            </a:lvl1pPr>
          </a:lstStyle>
          <a:p>
            <a:pPr lvl="0"/>
            <a:r>
              <a:rPr lang="de-CH" baseline="0" smtClean="0"/>
              <a:t>     </a:t>
            </a:r>
            <a:endParaRPr lang="en-US" dirty="0"/>
          </a:p>
        </p:txBody>
      </p:sp>
      <p:sp>
        <p:nvSpPr>
          <p:cNvPr id="14" name="Textfeld 13" descr="&lt;mitarbeiter_ersteller_funktion&gt;"/>
          <p:cNvSpPr txBox="1"/>
          <p:nvPr userDrawn="1"/>
        </p:nvSpPr>
        <p:spPr>
          <a:xfrm>
            <a:off x="457200" y="4293096"/>
            <a:ext cx="4320000" cy="216000"/>
          </a:xfrm>
          <a:prstGeom prst="rect">
            <a:avLst/>
          </a:prstGeom>
          <a:noFill/>
        </p:spPr>
        <p:txBody>
          <a:bodyPr wrap="square" rtlCol="0">
            <a:noAutofit/>
          </a:bodyPr>
          <a:lstStyle>
            <a:defPPr>
              <a:defRPr lang="de-CH"/>
            </a:defPPr>
            <a:lvl1pPr>
              <a:defRPr sz="1200">
                <a:latin typeface="+mj-lt"/>
              </a:defRPr>
            </a:lvl1pPr>
          </a:lstStyle>
          <a:p>
            <a:pPr lvl="0"/>
            <a:r>
              <a:rPr lang="de-CH" dirty="0" smtClean="0"/>
              <a:t> </a:t>
            </a:r>
            <a:endParaRPr lang="en-US" dirty="0"/>
          </a:p>
        </p:txBody>
      </p:sp>
      <p:sp>
        <p:nvSpPr>
          <p:cNvPr id="8" name="Textfeld 7" descr="&lt;Feld_Datum&gt;"/>
          <p:cNvSpPr txBox="1"/>
          <p:nvPr userDrawn="1"/>
        </p:nvSpPr>
        <p:spPr>
          <a:xfrm>
            <a:off x="457200" y="727200"/>
            <a:ext cx="8992800" cy="1479600"/>
          </a:xfrm>
          <a:prstGeom prst="rect">
            <a:avLst/>
          </a:prstGeom>
          <a:noFill/>
          <a:ln w="9525">
            <a:noFill/>
            <a:miter lim="800000"/>
            <a:headEnd/>
            <a:tailEnd/>
          </a:ln>
        </p:spPr>
        <p:txBody>
          <a:bodyPr vert="horz" wrap="none" lIns="91440" tIns="45720" rIns="91440" bIns="45720" numCol="1" rtlCol="0" anchor="b" anchorCtr="0" compatLnSpc="1">
            <a:prstTxWarp prst="textNoShape">
              <a:avLst/>
            </a:prstTxWarp>
            <a:noAutofit/>
          </a:bodyPr>
          <a:lstStyle>
            <a:lvl1pPr marL="0" lvl="0" indent="0">
              <a:buFont typeface="Times" pitchFamily="-84" charset="0"/>
              <a:buNone/>
              <a:defRPr sz="2000">
                <a:solidFill>
                  <a:srgbClr val="B8223F"/>
                </a:solidFill>
                <a:latin typeface="+mj-lt"/>
              </a:defRPr>
            </a:lvl1pPr>
            <a:lvl2pPr marL="571500" indent="-190500" eaLnBrk="1" hangingPunct="1">
              <a:spcBef>
                <a:spcPct val="20000"/>
              </a:spcBef>
              <a:buFont typeface="Times" pitchFamily="-84" charset="0"/>
              <a:buChar char="•"/>
              <a:defRPr>
                <a:latin typeface="+mn-lt"/>
              </a:defRPr>
            </a:lvl2pPr>
            <a:lvl3pPr marL="952500" indent="-190500" eaLnBrk="1" hangingPunct="1">
              <a:spcBef>
                <a:spcPct val="20000"/>
              </a:spcBef>
              <a:buChar char="–"/>
              <a:defRPr>
                <a:latin typeface="+mn-lt"/>
              </a:defRPr>
            </a:lvl3pPr>
            <a:lvl4pPr marL="1333500" indent="-190500" eaLnBrk="1" hangingPunct="1">
              <a:spcBef>
                <a:spcPct val="20000"/>
              </a:spcBef>
              <a:buFont typeface="Times" pitchFamily="-84" charset="0"/>
              <a:buChar char="•"/>
              <a:defRPr sz="1600">
                <a:latin typeface="+mn-lt"/>
              </a:defRPr>
            </a:lvl4pPr>
            <a:lvl5pPr marL="1714500" indent="-190500" eaLnBrk="1" hangingPunct="1">
              <a:spcBef>
                <a:spcPct val="20000"/>
              </a:spcBef>
              <a:buFont typeface="Times" pitchFamily="-84" charset="0"/>
              <a:buChar char="–"/>
              <a:defRPr sz="1500">
                <a:latin typeface="+mn-lt"/>
              </a:defRPr>
            </a:lvl5pPr>
            <a:lvl6pPr marL="2171700" indent="-190500" fontAlgn="base">
              <a:spcBef>
                <a:spcPct val="20000"/>
              </a:spcBef>
              <a:spcAft>
                <a:spcPct val="0"/>
              </a:spcAft>
              <a:buFont typeface="Times" charset="0"/>
              <a:buChar char="–"/>
              <a:defRPr sz="1500">
                <a:latin typeface="+mn-lt"/>
                <a:ea typeface="+mn-ea"/>
              </a:defRPr>
            </a:lvl6pPr>
            <a:lvl7pPr marL="2628900" indent="-190500" fontAlgn="base">
              <a:spcBef>
                <a:spcPct val="20000"/>
              </a:spcBef>
              <a:spcAft>
                <a:spcPct val="0"/>
              </a:spcAft>
              <a:buFont typeface="Times" charset="0"/>
              <a:buChar char="–"/>
              <a:defRPr sz="1500">
                <a:latin typeface="+mn-lt"/>
                <a:ea typeface="+mn-ea"/>
              </a:defRPr>
            </a:lvl7pPr>
            <a:lvl8pPr marL="3086100" indent="-190500" fontAlgn="base">
              <a:spcBef>
                <a:spcPct val="20000"/>
              </a:spcBef>
              <a:spcAft>
                <a:spcPct val="0"/>
              </a:spcAft>
              <a:buFont typeface="Times" charset="0"/>
              <a:buChar char="–"/>
              <a:defRPr sz="1500">
                <a:latin typeface="+mn-lt"/>
                <a:ea typeface="+mn-ea"/>
              </a:defRPr>
            </a:lvl8pPr>
            <a:lvl9pPr marL="3543300" indent="-190500" fontAlgn="base">
              <a:spcBef>
                <a:spcPct val="20000"/>
              </a:spcBef>
              <a:spcAft>
                <a:spcPct val="0"/>
              </a:spcAft>
              <a:buFont typeface="Times" charset="0"/>
              <a:buChar char="–"/>
              <a:defRPr sz="1500">
                <a:latin typeface="+mn-lt"/>
                <a:ea typeface="+mn-ea"/>
              </a:defRPr>
            </a:lvl9pPr>
          </a:lstStyle>
          <a:p>
            <a:pPr lvl="0"/>
            <a:endParaRPr lang="en-US" dirty="0"/>
          </a:p>
        </p:txBody>
      </p:sp>
      <p:sp>
        <p:nvSpPr>
          <p:cNvPr id="15" name="Rechteck 14"/>
          <p:cNvSpPr/>
          <p:nvPr userDrawn="1"/>
        </p:nvSpPr>
        <p:spPr bwMode="auto">
          <a:xfrm>
            <a:off x="0" y="116632"/>
            <a:ext cx="4304928" cy="151216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Times" charset="0"/>
              <a:ea typeface="ＭＳ Ｐゴシック" charset="0"/>
            </a:endParaRPr>
          </a:p>
        </p:txBody>
      </p:sp>
      <p:pic>
        <p:nvPicPr>
          <p:cNvPr id="9" name="Picture 44" descr="Log_PHB_bordeau"/>
          <p:cNvPicPr>
            <a:picLocks noChangeAspect="1" noChangeArrowheads="1"/>
          </p:cNvPicPr>
          <p:nvPr userDrawn="1"/>
        </p:nvPicPr>
        <p:blipFill>
          <a:blip r:embed="rId4"/>
          <a:srcRect/>
          <a:stretch>
            <a:fillRect/>
          </a:stretch>
        </p:blipFill>
        <p:spPr bwMode="auto">
          <a:xfrm>
            <a:off x="7315200" y="52388"/>
            <a:ext cx="2227263" cy="709612"/>
          </a:xfrm>
          <a:prstGeom prst="rect">
            <a:avLst/>
          </a:prstGeom>
          <a:noFill/>
          <a:ln w="9525">
            <a:noFill/>
            <a:miter lim="800000"/>
            <a:headEnd/>
            <a:tailEnd/>
          </a:ln>
        </p:spPr>
      </p:pic>
      <p:sp>
        <p:nvSpPr>
          <p:cNvPr id="11" name="Textfeld 10" descr="&lt;templatemetadata_ersteller2info&gt;"/>
          <p:cNvSpPr txBox="1"/>
          <p:nvPr userDrawn="1"/>
        </p:nvSpPr>
        <p:spPr>
          <a:xfrm>
            <a:off x="457200" y="4640682"/>
            <a:ext cx="4320000" cy="252000"/>
          </a:xfrm>
          <a:prstGeom prst="rect">
            <a:avLst/>
          </a:prstGeom>
          <a:noFill/>
        </p:spPr>
        <p:txBody>
          <a:bodyPr wrap="none" rtlCol="0">
            <a:noAutofit/>
          </a:bodyPr>
          <a:lstStyle>
            <a:defPPr>
              <a:defRPr lang="de-CH"/>
            </a:defPPr>
            <a:lvl1pPr>
              <a:defRPr sz="1200" b="1">
                <a:latin typeface="+mj-lt"/>
              </a:defRPr>
            </a:lvl1pPr>
          </a:lstStyle>
          <a:p>
            <a:pPr lvl="0"/>
            <a:r>
              <a:rPr lang="de-CH" baseline="0" smtClean="0"/>
              <a:t>     </a:t>
            </a:r>
            <a:endParaRPr lang="en-US" dirty="0"/>
          </a:p>
        </p:txBody>
      </p:sp>
      <p:sp>
        <p:nvSpPr>
          <p:cNvPr id="13" name="Textfeld 12" descr="&lt;mitarbeiter_ersteller2_funktion&gt;"/>
          <p:cNvSpPr txBox="1"/>
          <p:nvPr userDrawn="1"/>
        </p:nvSpPr>
        <p:spPr>
          <a:xfrm>
            <a:off x="457200" y="4858704"/>
            <a:ext cx="4320000" cy="216000"/>
          </a:xfrm>
          <a:prstGeom prst="rect">
            <a:avLst/>
          </a:prstGeom>
          <a:noFill/>
        </p:spPr>
        <p:txBody>
          <a:bodyPr wrap="square" rtlCol="0">
            <a:noAutofit/>
          </a:bodyPr>
          <a:lstStyle>
            <a:defPPr>
              <a:defRPr lang="de-CH"/>
            </a:defPPr>
            <a:lvl1pPr>
              <a:defRPr sz="1200">
                <a:latin typeface="+mj-lt"/>
              </a:defRPr>
            </a:lvl1pPr>
          </a:lstStyle>
          <a:p>
            <a:pPr lvl="0"/>
            <a:r>
              <a:rPr lang="de-CH" dirty="0" smtClean="0"/>
              <a:t> </a:t>
            </a:r>
            <a:endParaRPr lang="en-US" dirty="0"/>
          </a:p>
        </p:txBody>
      </p:sp>
    </p:spTree>
    <p:extLst>
      <p:ext uri="{BB962C8B-B14F-4D97-AF65-F5344CB8AC3E}">
        <p14:creationId xmlns:p14="http://schemas.microsoft.com/office/powerpoint/2010/main" val="3176805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äsentationinhalte">
    <p:spTree>
      <p:nvGrpSpPr>
        <p:cNvPr id="1" name=""/>
        <p:cNvGrpSpPr/>
        <p:nvPr/>
      </p:nvGrpSpPr>
      <p:grpSpPr>
        <a:xfrm>
          <a:off x="0" y="0"/>
          <a:ext cx="0" cy="0"/>
          <a:chOff x="0" y="0"/>
          <a:chExt cx="0" cy="0"/>
        </a:xfrm>
      </p:grpSpPr>
      <p:sp>
        <p:nvSpPr>
          <p:cNvPr id="10" name="Rechteck 9"/>
          <p:cNvSpPr/>
          <p:nvPr userDrawn="1"/>
        </p:nvSpPr>
        <p:spPr bwMode="auto">
          <a:xfrm>
            <a:off x="0" y="1268413"/>
            <a:ext cx="9906000" cy="5040312"/>
          </a:xfrm>
          <a:prstGeom prst="rect">
            <a:avLst/>
          </a:prstGeom>
          <a:solidFill>
            <a:schemeClr val="bg1">
              <a:lumMod val="95000"/>
            </a:schemeClr>
          </a:solidFill>
          <a:ln w="9525" cap="flat" cmpd="sng" algn="ctr">
            <a:noFill/>
            <a:prstDash val="solid"/>
            <a:round/>
            <a:headEnd type="none" w="med" len="med"/>
            <a:tailEnd type="none" w="med" len="med"/>
          </a:ln>
          <a:effectLst/>
          <a:extLst/>
        </p:spPr>
        <p:txBody>
          <a:bodyPr/>
          <a:lstStyle/>
          <a:p>
            <a:pPr>
              <a:defRPr/>
            </a:pPr>
            <a:endParaRPr lang="de-DE">
              <a:solidFill>
                <a:srgbClr val="000000"/>
              </a:solidFill>
              <a:latin typeface="Times" charset="0"/>
              <a:ea typeface="ＭＳ Ｐゴシック" charset="0"/>
              <a:cs typeface="ＭＳ Ｐゴシック" charset="0"/>
            </a:endParaRPr>
          </a:p>
        </p:txBody>
      </p:sp>
      <p:pic>
        <p:nvPicPr>
          <p:cNvPr id="11" name="Bild 9"/>
          <p:cNvPicPr>
            <a:picLocks noChangeAspect="1"/>
          </p:cNvPicPr>
          <p:nvPr userDrawn="1"/>
        </p:nvPicPr>
        <p:blipFill>
          <a:blip r:embed="rId2"/>
          <a:srcRect/>
          <a:stretch>
            <a:fillRect/>
          </a:stretch>
        </p:blipFill>
        <p:spPr bwMode="auto">
          <a:xfrm>
            <a:off x="6350" y="1268413"/>
            <a:ext cx="9899650" cy="95250"/>
          </a:xfrm>
          <a:prstGeom prst="rect">
            <a:avLst/>
          </a:prstGeom>
          <a:noFill/>
          <a:ln w="9525">
            <a:noFill/>
            <a:miter lim="800000"/>
            <a:headEnd/>
            <a:tailEnd/>
          </a:ln>
        </p:spPr>
      </p:pic>
      <p:sp>
        <p:nvSpPr>
          <p:cNvPr id="3" name="Inhaltsplatzhalter 2"/>
          <p:cNvSpPr>
            <a:spLocks noGrp="1"/>
          </p:cNvSpPr>
          <p:nvPr>
            <p:ph idx="1"/>
          </p:nvPr>
        </p:nvSpPr>
        <p:spPr>
          <a:xfrm>
            <a:off x="457200" y="1772816"/>
            <a:ext cx="8991600" cy="4248472"/>
          </a:xfrm>
        </p:spPr>
        <p:txBody>
          <a:bodyPr/>
          <a:lstStyle>
            <a:lvl1pPr marL="342900" indent="-342900" eaLnBrk="1" hangingPunct="1">
              <a:buClr>
                <a:srgbClr val="B8223F"/>
              </a:buClr>
              <a:buFont typeface="Arial" charset="0"/>
              <a:buAutoNum type="arabicPeriod"/>
              <a:defRPr lang="de-DE" sz="2000"/>
            </a:lvl1pPr>
          </a:lstStyle>
          <a:p>
            <a:pPr marL="342900" lvl="0" indent="-342900" eaLnBrk="1" hangingPunct="1">
              <a:buClr>
                <a:srgbClr val="B8223F"/>
              </a:buClr>
              <a:buFont typeface="Arial" charset="0"/>
              <a:buAutoNum type="arabicPeriod"/>
              <a:defRPr/>
            </a:pPr>
            <a:r>
              <a:rPr lang="de-DE" sz="2400" dirty="0" smtClean="0">
                <a:ea typeface="+mn-ea"/>
                <a:cs typeface="+mn-cs"/>
              </a:rPr>
              <a:t>Textmasterformat bearbeiten</a:t>
            </a:r>
          </a:p>
        </p:txBody>
      </p:sp>
      <p:sp>
        <p:nvSpPr>
          <p:cNvPr id="4" name="Rectangle 4"/>
          <p:cNvSpPr>
            <a:spLocks noGrp="1" noChangeArrowheads="1"/>
          </p:cNvSpPr>
          <p:nvPr>
            <p:ph type="dt" sz="half" idx="10"/>
          </p:nvPr>
        </p:nvSpPr>
        <p:spPr>
          <a:xfrm>
            <a:off x="704850" y="6553200"/>
            <a:ext cx="647750" cy="304800"/>
          </a:xfrm>
          <a:ln/>
        </p:spPr>
        <p:txBody>
          <a:bodyPr/>
          <a:lstStyle>
            <a:lvl1pPr>
              <a:defRPr/>
            </a:lvl1pPr>
          </a:lstStyle>
          <a:p>
            <a:pPr>
              <a:defRPr/>
            </a:pPr>
            <a:fld id="{09C3DD4F-F0FC-40AC-8E93-A8527A3C375C}" type="datetime3">
              <a:rPr lang="fr-CH"/>
              <a:pPr>
                <a:defRPr/>
              </a:pPr>
              <a:t>09/09/15</a:t>
            </a:fld>
            <a:endParaRPr lang="de-CH" dirty="0"/>
          </a:p>
        </p:txBody>
      </p:sp>
      <p:sp>
        <p:nvSpPr>
          <p:cNvPr id="5" name="Rectangle 6"/>
          <p:cNvSpPr>
            <a:spLocks noGrp="1" noChangeArrowheads="1"/>
          </p:cNvSpPr>
          <p:nvPr>
            <p:ph type="sldNum" sz="quarter" idx="11"/>
          </p:nvPr>
        </p:nvSpPr>
        <p:spPr>
          <a:xfrm>
            <a:off x="414338" y="6530975"/>
            <a:ext cx="434206" cy="327025"/>
          </a:xfrm>
          <a:ln/>
        </p:spPr>
        <p:txBody>
          <a:bodyPr/>
          <a:lstStyle>
            <a:lvl1pPr>
              <a:defRPr/>
            </a:lvl1pPr>
          </a:lstStyle>
          <a:p>
            <a:pPr>
              <a:defRPr/>
            </a:pPr>
            <a:fld id="{0E74001E-06CE-4037-A2BF-F0E290BF1BAC}" type="slidenum">
              <a:rPr lang="de-CH"/>
              <a:pPr>
                <a:defRPr/>
              </a:pPr>
              <a:t>‹Nr.›</a:t>
            </a:fld>
            <a:endParaRPr lang="de-CH" dirty="0"/>
          </a:p>
        </p:txBody>
      </p:sp>
      <p:sp>
        <p:nvSpPr>
          <p:cNvPr id="6" name="Textfeld 5"/>
          <p:cNvSpPr txBox="1"/>
          <p:nvPr userDrawn="1"/>
        </p:nvSpPr>
        <p:spPr>
          <a:xfrm>
            <a:off x="457200" y="334800"/>
            <a:ext cx="8992800" cy="792000"/>
          </a:xfrm>
          <a:prstGeom prst="rect">
            <a:avLst/>
          </a:prstGeom>
          <a:noFill/>
        </p:spPr>
        <p:txBody>
          <a:bodyPr wrap="none" rtlCol="0" anchor="b" anchorCtr="0">
            <a:noAutofit/>
          </a:bodyPr>
          <a:lstStyle/>
          <a:p>
            <a:r>
              <a:rPr lang="de-CH" sz="2200" b="1" dirty="0" smtClean="0">
                <a:latin typeface="+mj-lt"/>
              </a:rPr>
              <a:t>INHALTE</a:t>
            </a:r>
            <a:endParaRPr lang="en-US" sz="2200" b="1" dirty="0">
              <a:latin typeface="+mj-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Rechteck 4"/>
          <p:cNvSpPr/>
          <p:nvPr userDrawn="1"/>
        </p:nvSpPr>
        <p:spPr bwMode="auto">
          <a:xfrm>
            <a:off x="0" y="0"/>
            <a:ext cx="9906000" cy="6308725"/>
          </a:xfrm>
          <a:prstGeom prst="rect">
            <a:avLst/>
          </a:prstGeom>
          <a:gradFill flip="none" rotWithShape="1">
            <a:gsLst>
              <a:gs pos="0">
                <a:schemeClr val="bg1">
                  <a:lumMod val="85000"/>
                </a:schemeClr>
              </a:gs>
              <a:gs pos="100000">
                <a:schemeClr val="bg1"/>
              </a:gs>
            </a:gsLst>
            <a:lin ang="15840000" scaled="0"/>
            <a:tileRect/>
          </a:gradFill>
          <a:ln w="9525" cap="flat" cmpd="sng" algn="ctr">
            <a:noFill/>
            <a:prstDash val="solid"/>
            <a:round/>
            <a:headEnd type="none" w="med" len="med"/>
            <a:tailEnd type="none" w="med" len="med"/>
          </a:ln>
          <a:effectLst/>
          <a:extLst/>
        </p:spPr>
        <p:txBody>
          <a:bodyPr/>
          <a:lstStyle/>
          <a:p>
            <a:pPr>
              <a:defRPr/>
            </a:pPr>
            <a:endParaRPr lang="de-DE">
              <a:solidFill>
                <a:srgbClr val="000000"/>
              </a:solidFill>
              <a:latin typeface="Times" charset="0"/>
              <a:ea typeface="ＭＳ Ｐゴシック" charset="0"/>
              <a:cs typeface="ＭＳ Ｐゴシック" charset="0"/>
            </a:endParaRPr>
          </a:p>
        </p:txBody>
      </p:sp>
      <p:sp>
        <p:nvSpPr>
          <p:cNvPr id="2" name="Titel 1"/>
          <p:cNvSpPr>
            <a:spLocks noGrp="1"/>
          </p:cNvSpPr>
          <p:nvPr>
            <p:ph type="title"/>
          </p:nvPr>
        </p:nvSpPr>
        <p:spPr>
          <a:xfrm>
            <a:off x="417600" y="1918800"/>
            <a:ext cx="8420400" cy="1360800"/>
          </a:xfrm>
          <a:noFill/>
          <a:ln>
            <a:noFill/>
          </a:ln>
          <a:effectLst/>
        </p:spPr>
        <p:txBody>
          <a:bodyPr vert="horz" wrap="square" lIns="91440" tIns="45720" rIns="91440" bIns="45720" numCol="1" anchor="b" anchorCtr="0" compatLnSpc="1">
            <a:prstTxWarp prst="textNoShape">
              <a:avLst/>
            </a:prstTxWarp>
          </a:bodyPr>
          <a:lstStyle>
            <a:lvl1pPr>
              <a:defRPr lang="en-US" sz="3600" u="sng" cap="all"/>
            </a:lvl1pPr>
          </a:lstStyle>
          <a:p>
            <a:pPr lvl="0">
              <a:lnSpc>
                <a:spcPct val="100000"/>
              </a:lnSpc>
            </a:pPr>
            <a:r>
              <a:rPr lang="de-DE" dirty="0" smtClean="0"/>
              <a:t>Titelmasterformat durch Klicken bearbeiten</a:t>
            </a:r>
            <a:endParaRPr lang="en-US" dirty="0"/>
          </a:p>
        </p:txBody>
      </p:sp>
      <p:sp>
        <p:nvSpPr>
          <p:cNvPr id="3" name="Datumsplatzhalter 2"/>
          <p:cNvSpPr>
            <a:spLocks noGrp="1"/>
          </p:cNvSpPr>
          <p:nvPr>
            <p:ph type="dt" sz="half" idx="10"/>
          </p:nvPr>
        </p:nvSpPr>
        <p:spPr/>
        <p:txBody>
          <a:bodyPr/>
          <a:lstStyle/>
          <a:p>
            <a:pPr>
              <a:defRPr/>
            </a:pPr>
            <a:fld id="{1EE3753F-45E5-4FE9-9AFC-A1027074F60A}" type="datetime3">
              <a:rPr lang="fr-CH" smtClean="0"/>
              <a:pPr>
                <a:defRPr/>
              </a:pPr>
              <a:t>09/09/15</a:t>
            </a:fld>
            <a:endParaRPr lang="de-CH" dirty="0"/>
          </a:p>
        </p:txBody>
      </p:sp>
      <p:sp>
        <p:nvSpPr>
          <p:cNvPr id="4" name="Foliennummernplatzhalter 3"/>
          <p:cNvSpPr>
            <a:spLocks noGrp="1"/>
          </p:cNvSpPr>
          <p:nvPr>
            <p:ph type="sldNum" sz="quarter" idx="11"/>
          </p:nvPr>
        </p:nvSpPr>
        <p:spPr/>
        <p:txBody>
          <a:bodyPr/>
          <a:lstStyle/>
          <a:p>
            <a:pPr>
              <a:defRPr/>
            </a:pPr>
            <a:fld id="{DF1E586E-1D0D-4C3C-A1D4-CDFAF8F9F54C}" type="slidenum">
              <a:rPr lang="de-CH" smtClean="0"/>
              <a:pPr>
                <a:defRPr/>
              </a:pPr>
              <a:t>‹Nr.›</a:t>
            </a:fld>
            <a:endParaRPr lang="de-CH" dirty="0"/>
          </a:p>
        </p:txBody>
      </p:sp>
    </p:spTree>
    <p:extLst>
      <p:ext uri="{BB962C8B-B14F-4D97-AF65-F5344CB8AC3E}">
        <p14:creationId xmlns:p14="http://schemas.microsoft.com/office/powerpoint/2010/main" val="42518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772816"/>
            <a:ext cx="8991600" cy="4248472"/>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extplatzhalter 6"/>
          <p:cNvSpPr>
            <a:spLocks noGrp="1"/>
          </p:cNvSpPr>
          <p:nvPr>
            <p:ph type="body" sz="quarter" idx="12" hasCustomPrompt="1"/>
          </p:nvPr>
        </p:nvSpPr>
        <p:spPr>
          <a:xfrm>
            <a:off x="457200" y="333375"/>
            <a:ext cx="6192838" cy="287338"/>
          </a:xfrm>
        </p:spPr>
        <p:txBody>
          <a:bodyPr/>
          <a:lstStyle>
            <a:lvl1pPr>
              <a:buNone/>
              <a:defRPr sz="1300" baseline="0">
                <a:solidFill>
                  <a:srgbClr val="B8223F"/>
                </a:solidFill>
              </a:defRPr>
            </a:lvl1pPr>
          </a:lstStyle>
          <a:p>
            <a:pPr lvl="0"/>
            <a:r>
              <a:rPr lang="de-DE" dirty="0" smtClean="0"/>
              <a:t>Titel Kapitel</a:t>
            </a:r>
          </a:p>
        </p:txBody>
      </p:sp>
      <p:sp>
        <p:nvSpPr>
          <p:cNvPr id="5" name="Rectangle 4"/>
          <p:cNvSpPr>
            <a:spLocks noGrp="1" noChangeArrowheads="1"/>
          </p:cNvSpPr>
          <p:nvPr>
            <p:ph type="dt" sz="half" idx="13"/>
          </p:nvPr>
        </p:nvSpPr>
        <p:spPr>
          <a:xfrm>
            <a:off x="704528" y="6553200"/>
            <a:ext cx="648072" cy="304800"/>
          </a:xfrm>
          <a:ln/>
        </p:spPr>
        <p:txBody>
          <a:bodyPr/>
          <a:lstStyle>
            <a:lvl1pPr>
              <a:defRPr/>
            </a:lvl1pPr>
          </a:lstStyle>
          <a:p>
            <a:pPr>
              <a:defRPr/>
            </a:pPr>
            <a:fld id="{A94C371D-24B2-47B7-9AD0-3B8871DAA026}" type="datetime3">
              <a:rPr lang="fr-CH"/>
              <a:pPr>
                <a:defRPr/>
              </a:pPr>
              <a:t>09/09/15</a:t>
            </a:fld>
            <a:endParaRPr lang="de-CH" dirty="0"/>
          </a:p>
        </p:txBody>
      </p:sp>
      <p:sp>
        <p:nvSpPr>
          <p:cNvPr id="6" name="Rectangle 6"/>
          <p:cNvSpPr>
            <a:spLocks noGrp="1" noChangeArrowheads="1"/>
          </p:cNvSpPr>
          <p:nvPr>
            <p:ph type="sldNum" sz="quarter" idx="14"/>
          </p:nvPr>
        </p:nvSpPr>
        <p:spPr>
          <a:xfrm>
            <a:off x="414338" y="6530975"/>
            <a:ext cx="434206" cy="327025"/>
          </a:xfrm>
          <a:ln/>
        </p:spPr>
        <p:txBody>
          <a:bodyPr/>
          <a:lstStyle>
            <a:lvl1pPr>
              <a:defRPr/>
            </a:lvl1pPr>
          </a:lstStyle>
          <a:p>
            <a:pPr>
              <a:defRPr/>
            </a:pPr>
            <a:fld id="{7B92AAA4-D506-48BD-A13E-CDA08EE00415}" type="slidenum">
              <a:rPr lang="de-CH"/>
              <a:pPr>
                <a:defRPr/>
              </a:pPr>
              <a:t>‹Nr.›</a:t>
            </a:fld>
            <a:endParaRPr lang="de-CH" dirty="0"/>
          </a:p>
        </p:txBody>
      </p:sp>
      <p:sp>
        <p:nvSpPr>
          <p:cNvPr id="8" name="Titel 1"/>
          <p:cNvSpPr>
            <a:spLocks noGrp="1"/>
          </p:cNvSpPr>
          <p:nvPr>
            <p:ph type="title" hasCustomPrompt="1"/>
          </p:nvPr>
        </p:nvSpPr>
        <p:spPr>
          <a:xfrm>
            <a:off x="457200" y="620688"/>
            <a:ext cx="8991600" cy="504850"/>
          </a:xfrm>
        </p:spPr>
        <p:txBody>
          <a:bodyPr/>
          <a:lstStyle>
            <a:lvl1pPr>
              <a:defRPr cap="all" baseline="0"/>
            </a:lvl1pPr>
          </a:lstStyle>
          <a:p>
            <a:r>
              <a:rPr lang="de-DE" dirty="0" smtClean="0"/>
              <a:t>Titel </a:t>
            </a:r>
            <a:r>
              <a:rPr lang="de-DE" dirty="0" err="1" smtClean="0"/>
              <a:t>folie</a:t>
            </a:r>
            <a:endParaRPr lang="de-D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620688"/>
            <a:ext cx="8991600" cy="504056"/>
          </a:xfrm>
        </p:spPr>
        <p:txBody>
          <a:bodyPr/>
          <a:lstStyle>
            <a:lvl1pPr>
              <a:defRPr sz="2200" cap="all" baseline="0"/>
            </a:lvl1pPr>
          </a:lstStyle>
          <a:p>
            <a:r>
              <a:rPr kumimoji="0" lang="de-DE" sz="2200" b="1" i="0" u="none" strike="noStrike" kern="0" cap="none" spc="0" normalizeH="0" baseline="0" noProof="0" dirty="0" smtClean="0">
                <a:ln>
                  <a:noFill/>
                </a:ln>
                <a:solidFill>
                  <a:srgbClr val="000000"/>
                </a:solidFill>
                <a:effectLst/>
                <a:uLnTx/>
                <a:uFill>
                  <a:solidFill>
                    <a:srgbClr val="B8223F"/>
                  </a:solidFill>
                </a:uFill>
                <a:latin typeface="+mj-lt"/>
                <a:ea typeface="MS PGothic" pitchFamily="34" charset="-128"/>
              </a:rPr>
              <a:t>TITEL FOLIE</a:t>
            </a:r>
            <a:endParaRPr lang="de-DE" dirty="0"/>
          </a:p>
        </p:txBody>
      </p:sp>
      <p:sp>
        <p:nvSpPr>
          <p:cNvPr id="3" name="Inhaltsplatzhalter 2"/>
          <p:cNvSpPr>
            <a:spLocks noGrp="1"/>
          </p:cNvSpPr>
          <p:nvPr>
            <p:ph sz="half" idx="1"/>
          </p:nvPr>
        </p:nvSpPr>
        <p:spPr>
          <a:xfrm>
            <a:off x="457200" y="1771200"/>
            <a:ext cx="4168168" cy="4248000"/>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5029200" y="1771200"/>
            <a:ext cx="4419600" cy="4248000"/>
          </a:xfrm>
        </p:spPr>
        <p:txBody>
          <a:bodyPr/>
          <a:lstStyle>
            <a:lvl1pPr>
              <a:defRPr sz="2000"/>
            </a:lvl1pPr>
            <a:lvl2pPr>
              <a:defRPr sz="1800"/>
            </a:lvl2pPr>
            <a:lvl3pPr>
              <a:defRPr sz="1800"/>
            </a:lvl3pPr>
            <a:lvl4pPr>
              <a:defRPr sz="1600"/>
            </a:lvl4pPr>
            <a:lvl5pPr>
              <a:defRPr sz="15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extplatzhalter 6"/>
          <p:cNvSpPr>
            <a:spLocks noGrp="1"/>
          </p:cNvSpPr>
          <p:nvPr>
            <p:ph type="body" sz="quarter" idx="12" hasCustomPrompt="1"/>
          </p:nvPr>
        </p:nvSpPr>
        <p:spPr>
          <a:xfrm>
            <a:off x="457200" y="333375"/>
            <a:ext cx="6192838" cy="287338"/>
          </a:xfrm>
        </p:spPr>
        <p:txBody>
          <a:bodyPr/>
          <a:lstStyle>
            <a:lvl1pPr>
              <a:buNone/>
              <a:defRPr sz="1300" baseline="0">
                <a:solidFill>
                  <a:srgbClr val="B8223F"/>
                </a:solidFill>
              </a:defRPr>
            </a:lvl1pPr>
          </a:lstStyle>
          <a:p>
            <a:pPr lvl="0"/>
            <a:r>
              <a:rPr lang="de-DE" dirty="0" smtClean="0"/>
              <a:t>Titel Kapitel</a:t>
            </a:r>
          </a:p>
        </p:txBody>
      </p:sp>
      <p:sp>
        <p:nvSpPr>
          <p:cNvPr id="6" name="Rectangle 4"/>
          <p:cNvSpPr>
            <a:spLocks noGrp="1" noChangeArrowheads="1"/>
          </p:cNvSpPr>
          <p:nvPr>
            <p:ph type="dt" sz="half" idx="13"/>
          </p:nvPr>
        </p:nvSpPr>
        <p:spPr>
          <a:xfrm>
            <a:off x="704528" y="6553200"/>
            <a:ext cx="648072" cy="304800"/>
          </a:xfrm>
          <a:ln/>
        </p:spPr>
        <p:txBody>
          <a:bodyPr/>
          <a:lstStyle>
            <a:lvl1pPr>
              <a:defRPr/>
            </a:lvl1pPr>
          </a:lstStyle>
          <a:p>
            <a:pPr>
              <a:defRPr/>
            </a:pPr>
            <a:fld id="{D189FD84-D95B-4A97-AAAE-A52739DD42B1}" type="datetime3">
              <a:rPr lang="fr-CH"/>
              <a:pPr>
                <a:defRPr/>
              </a:pPr>
              <a:t>09/09/15</a:t>
            </a:fld>
            <a:endParaRPr lang="de-CH" dirty="0"/>
          </a:p>
        </p:txBody>
      </p:sp>
      <p:sp>
        <p:nvSpPr>
          <p:cNvPr id="8" name="Rectangle 6"/>
          <p:cNvSpPr>
            <a:spLocks noGrp="1" noChangeArrowheads="1"/>
          </p:cNvSpPr>
          <p:nvPr>
            <p:ph type="sldNum" sz="quarter" idx="14"/>
          </p:nvPr>
        </p:nvSpPr>
        <p:spPr>
          <a:xfrm>
            <a:off x="414338" y="6530975"/>
            <a:ext cx="434206" cy="327025"/>
          </a:xfrm>
          <a:ln/>
        </p:spPr>
        <p:txBody>
          <a:bodyPr/>
          <a:lstStyle>
            <a:lvl1pPr>
              <a:defRPr/>
            </a:lvl1pPr>
          </a:lstStyle>
          <a:p>
            <a:pPr>
              <a:defRPr/>
            </a:pPr>
            <a:fld id="{97E25C58-7249-42B0-A82F-1BF92B3E6D9A}" type="slidenum">
              <a:rPr lang="de-CH"/>
              <a:pPr>
                <a:defRPr/>
              </a:pPr>
              <a:t>‹Nr.›</a:t>
            </a:fld>
            <a:endParaRPr lang="de-CH" dirty="0"/>
          </a:p>
        </p:txBody>
      </p:sp>
    </p:spTree>
    <p:extLst>
      <p:ext uri="{BB962C8B-B14F-4D97-AF65-F5344CB8AC3E}">
        <p14:creationId xmlns:p14="http://schemas.microsoft.com/office/powerpoint/2010/main" val="2478741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el und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Textplatzhalter 2"/>
          <p:cNvSpPr>
            <a:spLocks noGrp="1"/>
          </p:cNvSpPr>
          <p:nvPr>
            <p:ph type="body"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pPr>
              <a:defRPr/>
            </a:pPr>
            <a:fld id="{1EE3753F-45E5-4FE9-9AFC-A1027074F60A}" type="datetime3">
              <a:rPr lang="fr-CH" smtClean="0"/>
              <a:pPr>
                <a:defRPr/>
              </a:pPr>
              <a:t>09/09/15</a:t>
            </a:fld>
            <a:endParaRPr lang="de-CH" dirty="0"/>
          </a:p>
        </p:txBody>
      </p:sp>
      <p:sp>
        <p:nvSpPr>
          <p:cNvPr id="5" name="Foliennummernplatzhalter 4"/>
          <p:cNvSpPr>
            <a:spLocks noGrp="1"/>
          </p:cNvSpPr>
          <p:nvPr>
            <p:ph type="sldNum" sz="quarter" idx="11"/>
          </p:nvPr>
        </p:nvSpPr>
        <p:spPr/>
        <p:txBody>
          <a:bodyPr/>
          <a:lstStyle/>
          <a:p>
            <a:pPr>
              <a:defRPr/>
            </a:pPr>
            <a:fld id="{DF1E586E-1D0D-4C3C-A1D4-CDFAF8F9F54C}" type="slidenum">
              <a:rPr lang="de-CH" smtClean="0"/>
              <a:pPr>
                <a:defRPr/>
              </a:pPr>
              <a:t>‹Nr.›</a:t>
            </a:fld>
            <a:endParaRPr lang="de-CH" dirty="0"/>
          </a:p>
        </p:txBody>
      </p:sp>
    </p:spTree>
    <p:extLst>
      <p:ext uri="{BB962C8B-B14F-4D97-AF65-F5344CB8AC3E}">
        <p14:creationId xmlns:p14="http://schemas.microsoft.com/office/powerpoint/2010/main" val="3793489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33375"/>
            <a:ext cx="8991600" cy="792163"/>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p>
            <a:pPr lvl="0"/>
            <a:r>
              <a:rPr lang="de-CH" dirty="0" smtClean="0"/>
              <a:t>MASTERTITELFORMAT BEARBEITEN</a:t>
            </a:r>
            <a:endParaRPr lang="de-CH" dirty="0"/>
          </a:p>
        </p:txBody>
      </p:sp>
      <p:sp>
        <p:nvSpPr>
          <p:cNvPr id="1027" name="Rectangle 3"/>
          <p:cNvSpPr>
            <a:spLocks noGrp="1" noChangeArrowheads="1"/>
          </p:cNvSpPr>
          <p:nvPr>
            <p:ph type="body" idx="1"/>
          </p:nvPr>
        </p:nvSpPr>
        <p:spPr bwMode="auto">
          <a:xfrm>
            <a:off x="457200" y="1628775"/>
            <a:ext cx="8991600" cy="439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704849" y="6553200"/>
            <a:ext cx="703263" cy="3048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800">
                <a:latin typeface="Arial" pitchFamily="34" charset="0"/>
              </a:defRPr>
            </a:lvl1pPr>
          </a:lstStyle>
          <a:p>
            <a:pPr>
              <a:defRPr/>
            </a:pPr>
            <a:fld id="{1EE3753F-45E5-4FE9-9AFC-A1027074F60A}" type="datetime3">
              <a:rPr lang="fr-CH"/>
              <a:pPr>
                <a:defRPr/>
              </a:pPr>
              <a:t>09/09/15</a:t>
            </a:fld>
            <a:endParaRPr lang="de-CH" dirty="0"/>
          </a:p>
        </p:txBody>
      </p:sp>
      <p:sp>
        <p:nvSpPr>
          <p:cNvPr id="1030" name="Rectangle 6"/>
          <p:cNvSpPr>
            <a:spLocks noGrp="1" noChangeArrowheads="1"/>
          </p:cNvSpPr>
          <p:nvPr>
            <p:ph type="sldNum" sz="quarter" idx="4"/>
          </p:nvPr>
        </p:nvSpPr>
        <p:spPr bwMode="auto">
          <a:xfrm>
            <a:off x="414338" y="6530975"/>
            <a:ext cx="434206" cy="327025"/>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000" b="1">
                <a:solidFill>
                  <a:srgbClr val="B8223F"/>
                </a:solidFill>
                <a:latin typeface="Arial" pitchFamily="34" charset="0"/>
              </a:defRPr>
            </a:lvl1pPr>
          </a:lstStyle>
          <a:p>
            <a:pPr>
              <a:defRPr/>
            </a:pPr>
            <a:fld id="{DF1E586E-1D0D-4C3C-A1D4-CDFAF8F9F54C}" type="slidenum">
              <a:rPr lang="de-CH"/>
              <a:pPr>
                <a:defRPr/>
              </a:pPr>
              <a:t>‹Nr.›</a:t>
            </a:fld>
            <a:endParaRPr lang="de-CH" dirty="0"/>
          </a:p>
        </p:txBody>
      </p:sp>
      <p:pic>
        <p:nvPicPr>
          <p:cNvPr id="1031" name="Bild 2" descr="Log_PHB_bordeau.jpg"/>
          <p:cNvPicPr>
            <a:picLocks noChangeAspect="1"/>
          </p:cNvPicPr>
          <p:nvPr/>
        </p:nvPicPr>
        <p:blipFill>
          <a:blip r:embed="rId8"/>
          <a:srcRect/>
          <a:stretch>
            <a:fillRect/>
          </a:stretch>
        </p:blipFill>
        <p:spPr bwMode="auto">
          <a:xfrm>
            <a:off x="7948613" y="6308725"/>
            <a:ext cx="1541462" cy="492125"/>
          </a:xfrm>
          <a:prstGeom prst="rect">
            <a:avLst/>
          </a:prstGeom>
          <a:noFill/>
          <a:ln w="9525">
            <a:noFill/>
            <a:miter lim="800000"/>
            <a:headEnd/>
            <a:tailEnd/>
          </a:ln>
        </p:spPr>
      </p:pic>
      <p:pic>
        <p:nvPicPr>
          <p:cNvPr id="1032" name="Bild 9"/>
          <p:cNvPicPr>
            <a:picLocks noChangeAspect="1"/>
          </p:cNvPicPr>
          <p:nvPr/>
        </p:nvPicPr>
        <p:blipFill>
          <a:blip r:embed="rId9"/>
          <a:srcRect/>
          <a:stretch>
            <a:fillRect/>
          </a:stretch>
        </p:blipFill>
        <p:spPr bwMode="auto">
          <a:xfrm>
            <a:off x="0" y="1268413"/>
            <a:ext cx="9899650" cy="79375"/>
          </a:xfrm>
          <a:prstGeom prst="rect">
            <a:avLst/>
          </a:prstGeom>
          <a:noFill/>
          <a:ln w="9525">
            <a:noFill/>
            <a:miter lim="800000"/>
            <a:headEnd/>
            <a:tailEnd/>
          </a:ln>
        </p:spPr>
      </p:pic>
      <p:cxnSp>
        <p:nvCxnSpPr>
          <p:cNvPr id="1033" name="Gerade Verbindung 4"/>
          <p:cNvCxnSpPr>
            <a:cxnSpLocks noChangeShapeType="1"/>
          </p:cNvCxnSpPr>
          <p:nvPr/>
        </p:nvCxnSpPr>
        <p:spPr bwMode="auto">
          <a:xfrm>
            <a:off x="0" y="6308725"/>
            <a:ext cx="9906000" cy="0"/>
          </a:xfrm>
          <a:prstGeom prst="line">
            <a:avLst/>
          </a:prstGeom>
          <a:noFill/>
          <a:ln w="6350" algn="ctr">
            <a:solidFill>
              <a:srgbClr val="B3B3B3"/>
            </a:solidFill>
            <a:round/>
            <a:headEnd/>
            <a:tailEnd/>
          </a:ln>
        </p:spPr>
      </p:cxnSp>
      <p:sp>
        <p:nvSpPr>
          <p:cNvPr id="3" name="Textfeld 2" descr="PHBern, &lt;institut_organisation&gt;, &lt;templatemetadata_erstellerinfo&gt;"/>
          <p:cNvSpPr txBox="1"/>
          <p:nvPr/>
        </p:nvSpPr>
        <p:spPr>
          <a:xfrm>
            <a:off x="1407599" y="6552000"/>
            <a:ext cx="5202000" cy="306000"/>
          </a:xfrm>
          <a:prstGeom prst="rect">
            <a:avLst/>
          </a:prstGeom>
          <a:noFill/>
        </p:spPr>
        <p:txBody>
          <a:bodyPr wrap="none" rtlCol="0">
            <a:noAutofit/>
          </a:bodyPr>
          <a:lstStyle/>
          <a:p>
            <a:r>
              <a:rPr lang="de-CH" sz="800" smtClean="0">
                <a:latin typeface="+mj-lt"/>
              </a:rPr>
              <a:t>PHBern,  ,      </a:t>
            </a:r>
            <a:endParaRPr lang="en-US" sz="800" dirty="0">
              <a:latin typeface="+mj-lt"/>
            </a:endParaRPr>
          </a:p>
        </p:txBody>
      </p:sp>
    </p:spTree>
  </p:cSld>
  <p:clrMap bg1="lt1" tx1="dk1" bg2="lt2" tx2="dk2" accent1="accent1" accent2="accent2" accent3="accent3" accent4="accent4" accent5="accent5" accent6="accent6" hlink="hlink" folHlink="folHlink"/>
  <p:sldLayoutIdLst>
    <p:sldLayoutId id="2147483782" r:id="rId1"/>
    <p:sldLayoutId id="2147483777" r:id="rId2"/>
    <p:sldLayoutId id="2147483783" r:id="rId3"/>
    <p:sldLayoutId id="2147483776" r:id="rId4"/>
    <p:sldLayoutId id="2147483781" r:id="rId5"/>
    <p:sldLayoutId id="2147483784" r:id="rId6"/>
  </p:sldLayoutIdLst>
  <p:timing>
    <p:tnLst>
      <p:par>
        <p:cTn id="1" dur="indefinite" restart="never" nodeType="tmRoot"/>
      </p:par>
    </p:tnLst>
  </p:timing>
  <p:hf hdr="0"/>
  <p:txStyles>
    <p:titleStyle>
      <a:lvl1pPr algn="l" rtl="0" eaLnBrk="1" fontAlgn="base" hangingPunct="1">
        <a:lnSpc>
          <a:spcPts val="3200"/>
        </a:lnSpc>
        <a:spcBef>
          <a:spcPct val="0"/>
        </a:spcBef>
        <a:spcAft>
          <a:spcPct val="0"/>
        </a:spcAft>
        <a:defRPr sz="2200" b="1">
          <a:solidFill>
            <a:schemeClr val="tx1"/>
          </a:solidFill>
          <a:uFill>
            <a:solidFill>
              <a:srgbClr val="B8223F"/>
            </a:solidFill>
          </a:uFill>
          <a:latin typeface="+mj-lt"/>
          <a:ea typeface="MS PGothic" pitchFamily="34" charset="-128"/>
          <a:cs typeface="ＭＳ Ｐゴシック" charset="0"/>
        </a:defRPr>
      </a:lvl1pPr>
      <a:lvl2pPr algn="l" rtl="0" eaLnBrk="1" fontAlgn="base" hangingPunct="1">
        <a:lnSpc>
          <a:spcPts val="3200"/>
        </a:lnSpc>
        <a:spcBef>
          <a:spcPct val="0"/>
        </a:spcBef>
        <a:spcAft>
          <a:spcPct val="0"/>
        </a:spcAft>
        <a:defRPr sz="2200" b="1">
          <a:solidFill>
            <a:schemeClr val="tx1"/>
          </a:solidFill>
          <a:latin typeface="Arial" charset="0"/>
          <a:ea typeface="MS PGothic" pitchFamily="34" charset="-128"/>
          <a:cs typeface="ＭＳ Ｐゴシック" charset="0"/>
        </a:defRPr>
      </a:lvl2pPr>
      <a:lvl3pPr algn="l" rtl="0" eaLnBrk="1" fontAlgn="base" hangingPunct="1">
        <a:lnSpc>
          <a:spcPts val="3200"/>
        </a:lnSpc>
        <a:spcBef>
          <a:spcPct val="0"/>
        </a:spcBef>
        <a:spcAft>
          <a:spcPct val="0"/>
        </a:spcAft>
        <a:defRPr sz="2200" b="1">
          <a:solidFill>
            <a:schemeClr val="tx1"/>
          </a:solidFill>
          <a:latin typeface="Arial" charset="0"/>
          <a:ea typeface="MS PGothic" pitchFamily="34" charset="-128"/>
          <a:cs typeface="ＭＳ Ｐゴシック" charset="0"/>
        </a:defRPr>
      </a:lvl3pPr>
      <a:lvl4pPr algn="l" rtl="0" eaLnBrk="1" fontAlgn="base" hangingPunct="1">
        <a:lnSpc>
          <a:spcPts val="3200"/>
        </a:lnSpc>
        <a:spcBef>
          <a:spcPct val="0"/>
        </a:spcBef>
        <a:spcAft>
          <a:spcPct val="0"/>
        </a:spcAft>
        <a:defRPr sz="2200" b="1">
          <a:solidFill>
            <a:schemeClr val="tx1"/>
          </a:solidFill>
          <a:latin typeface="Arial" charset="0"/>
          <a:ea typeface="MS PGothic" pitchFamily="34" charset="-128"/>
          <a:cs typeface="ＭＳ Ｐゴシック" charset="0"/>
        </a:defRPr>
      </a:lvl4pPr>
      <a:lvl5pPr algn="l" rtl="0" eaLnBrk="1" fontAlgn="base" hangingPunct="1">
        <a:lnSpc>
          <a:spcPts val="3200"/>
        </a:lnSpc>
        <a:spcBef>
          <a:spcPct val="0"/>
        </a:spcBef>
        <a:spcAft>
          <a:spcPct val="0"/>
        </a:spcAft>
        <a:defRPr sz="2200" b="1">
          <a:solidFill>
            <a:schemeClr val="tx1"/>
          </a:solidFill>
          <a:latin typeface="Arial" charset="0"/>
          <a:ea typeface="MS PGothic" pitchFamily="34" charset="-128"/>
          <a:cs typeface="ＭＳ Ｐゴシック" charset="0"/>
        </a:defRPr>
      </a:lvl5pPr>
      <a:lvl6pPr marL="457200" algn="l" rtl="0" eaLnBrk="1" fontAlgn="base" hangingPunct="1">
        <a:spcBef>
          <a:spcPct val="0"/>
        </a:spcBef>
        <a:spcAft>
          <a:spcPct val="0"/>
        </a:spcAft>
        <a:defRPr sz="2000" b="1">
          <a:solidFill>
            <a:srgbClr val="A60030"/>
          </a:solidFill>
          <a:latin typeface="Arial" charset="0"/>
          <a:ea typeface="ＭＳ Ｐゴシック" charset="0"/>
        </a:defRPr>
      </a:lvl6pPr>
      <a:lvl7pPr marL="914400" algn="l" rtl="0" eaLnBrk="1" fontAlgn="base" hangingPunct="1">
        <a:spcBef>
          <a:spcPct val="0"/>
        </a:spcBef>
        <a:spcAft>
          <a:spcPct val="0"/>
        </a:spcAft>
        <a:defRPr sz="2000" b="1">
          <a:solidFill>
            <a:srgbClr val="A60030"/>
          </a:solidFill>
          <a:latin typeface="Arial" charset="0"/>
          <a:ea typeface="ＭＳ Ｐゴシック" charset="0"/>
        </a:defRPr>
      </a:lvl7pPr>
      <a:lvl8pPr marL="1371600" algn="l" rtl="0" eaLnBrk="1" fontAlgn="base" hangingPunct="1">
        <a:spcBef>
          <a:spcPct val="0"/>
        </a:spcBef>
        <a:spcAft>
          <a:spcPct val="0"/>
        </a:spcAft>
        <a:defRPr sz="2000" b="1">
          <a:solidFill>
            <a:srgbClr val="A60030"/>
          </a:solidFill>
          <a:latin typeface="Arial" charset="0"/>
          <a:ea typeface="ＭＳ Ｐゴシック" charset="0"/>
        </a:defRPr>
      </a:lvl8pPr>
      <a:lvl9pPr marL="1828800" algn="l" rtl="0" eaLnBrk="1" fontAlgn="base" hangingPunct="1">
        <a:spcBef>
          <a:spcPct val="0"/>
        </a:spcBef>
        <a:spcAft>
          <a:spcPct val="0"/>
        </a:spcAft>
        <a:defRPr sz="2000" b="1">
          <a:solidFill>
            <a:srgbClr val="A60030"/>
          </a:solidFill>
          <a:latin typeface="Arial" charset="0"/>
          <a:ea typeface="ＭＳ Ｐゴシック" charset="0"/>
        </a:defRPr>
      </a:lvl9pPr>
    </p:titleStyle>
    <p:bodyStyle>
      <a:lvl1pPr marL="190500" indent="-190500" algn="l" rtl="0" eaLnBrk="1" fontAlgn="base" hangingPunct="1">
        <a:spcBef>
          <a:spcPct val="20000"/>
        </a:spcBef>
        <a:spcAft>
          <a:spcPct val="0"/>
        </a:spcAft>
        <a:buFont typeface="Times" pitchFamily="-84" charset="0"/>
        <a:buChar char="•"/>
        <a:defRPr sz="2000">
          <a:solidFill>
            <a:schemeClr val="tx1"/>
          </a:solidFill>
          <a:latin typeface="+mn-lt"/>
          <a:ea typeface="MS PGothic" pitchFamily="34" charset="-128"/>
          <a:cs typeface="ＭＳ Ｐゴシック" charset="0"/>
        </a:defRPr>
      </a:lvl1pPr>
      <a:lvl2pPr marL="571500" indent="-190500" algn="l" rtl="0" eaLnBrk="1" fontAlgn="base" hangingPunct="1">
        <a:spcBef>
          <a:spcPct val="20000"/>
        </a:spcBef>
        <a:spcAft>
          <a:spcPct val="0"/>
        </a:spcAft>
        <a:buFont typeface="Times" pitchFamily="-84" charset="0"/>
        <a:buChar char="•"/>
        <a:defRPr>
          <a:solidFill>
            <a:schemeClr val="tx1"/>
          </a:solidFill>
          <a:latin typeface="+mn-lt"/>
          <a:ea typeface="MS PGothic" pitchFamily="34" charset="-128"/>
        </a:defRPr>
      </a:lvl2pPr>
      <a:lvl3pPr marL="952500" indent="-190500" algn="l" rtl="0" eaLnBrk="1" fontAlgn="base" hangingPunct="1">
        <a:spcBef>
          <a:spcPct val="20000"/>
        </a:spcBef>
        <a:spcAft>
          <a:spcPct val="0"/>
        </a:spcAft>
        <a:buChar char="–"/>
        <a:defRPr>
          <a:solidFill>
            <a:schemeClr val="tx1"/>
          </a:solidFill>
          <a:latin typeface="+mn-lt"/>
          <a:ea typeface="MS PGothic" pitchFamily="34" charset="-128"/>
        </a:defRPr>
      </a:lvl3pPr>
      <a:lvl4pPr marL="1333500" indent="-190500" algn="l" rtl="0" eaLnBrk="1" fontAlgn="base" hangingPunct="1">
        <a:spcBef>
          <a:spcPct val="20000"/>
        </a:spcBef>
        <a:spcAft>
          <a:spcPct val="0"/>
        </a:spcAft>
        <a:buFont typeface="Times" pitchFamily="-84" charset="0"/>
        <a:buChar char="•"/>
        <a:defRPr sz="1600">
          <a:solidFill>
            <a:schemeClr val="tx1"/>
          </a:solidFill>
          <a:latin typeface="+mn-lt"/>
          <a:ea typeface="MS PGothic" pitchFamily="34" charset="-128"/>
        </a:defRPr>
      </a:lvl4pPr>
      <a:lvl5pPr marL="1714500" indent="-190500" algn="l" rtl="0" eaLnBrk="1" fontAlgn="base" hangingPunct="1">
        <a:spcBef>
          <a:spcPct val="20000"/>
        </a:spcBef>
        <a:spcAft>
          <a:spcPct val="0"/>
        </a:spcAft>
        <a:buFont typeface="Times" pitchFamily="-84" charset="0"/>
        <a:buChar char="–"/>
        <a:defRPr sz="1500">
          <a:solidFill>
            <a:schemeClr val="tx1"/>
          </a:solidFill>
          <a:latin typeface="+mn-lt"/>
          <a:ea typeface="MS PGothic" pitchFamily="34" charset="-128"/>
        </a:defRPr>
      </a:lvl5pPr>
      <a:lvl6pPr marL="2171700" indent="-190500" algn="l" rtl="0" eaLnBrk="1" fontAlgn="base" hangingPunct="1">
        <a:spcBef>
          <a:spcPct val="20000"/>
        </a:spcBef>
        <a:spcAft>
          <a:spcPct val="0"/>
        </a:spcAft>
        <a:buFont typeface="Times" charset="0"/>
        <a:buChar char="–"/>
        <a:defRPr sz="1500">
          <a:solidFill>
            <a:schemeClr val="tx1"/>
          </a:solidFill>
          <a:latin typeface="+mn-lt"/>
          <a:ea typeface="+mn-ea"/>
        </a:defRPr>
      </a:lvl6pPr>
      <a:lvl7pPr marL="2628900" indent="-190500" algn="l" rtl="0" eaLnBrk="1" fontAlgn="base" hangingPunct="1">
        <a:spcBef>
          <a:spcPct val="20000"/>
        </a:spcBef>
        <a:spcAft>
          <a:spcPct val="0"/>
        </a:spcAft>
        <a:buFont typeface="Times" charset="0"/>
        <a:buChar char="–"/>
        <a:defRPr sz="1500">
          <a:solidFill>
            <a:schemeClr val="tx1"/>
          </a:solidFill>
          <a:latin typeface="+mn-lt"/>
          <a:ea typeface="+mn-ea"/>
        </a:defRPr>
      </a:lvl7pPr>
      <a:lvl8pPr marL="3086100" indent="-190500" algn="l" rtl="0" eaLnBrk="1" fontAlgn="base" hangingPunct="1">
        <a:spcBef>
          <a:spcPct val="20000"/>
        </a:spcBef>
        <a:spcAft>
          <a:spcPct val="0"/>
        </a:spcAft>
        <a:buFont typeface="Times" charset="0"/>
        <a:buChar char="–"/>
        <a:defRPr sz="1500">
          <a:solidFill>
            <a:schemeClr val="tx1"/>
          </a:solidFill>
          <a:latin typeface="+mn-lt"/>
          <a:ea typeface="+mn-ea"/>
        </a:defRPr>
      </a:lvl8pPr>
      <a:lvl9pPr marL="3543300" indent="-190500" algn="l" rtl="0" eaLnBrk="1" fontAlgn="base" hangingPunct="1">
        <a:spcBef>
          <a:spcPct val="20000"/>
        </a:spcBef>
        <a:spcAft>
          <a:spcPct val="0"/>
        </a:spcAft>
        <a:buFont typeface="Times" charset="0"/>
        <a:buChar char="–"/>
        <a:defRPr sz="1500">
          <a:solidFill>
            <a:schemeClr val="tx1"/>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riter.inklestudios.com/stories/6r54"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hyperlink" Target="https://writer.inklestudios.com/stories/gqz6" TargetMode="External"/><Relationship Id="rId2" Type="http://schemas.openxmlformats.org/officeDocument/2006/relationships/hyperlink" Target="https://writer.inklestudios.com/stories/6c9b" TargetMode="External"/><Relationship Id="rId1" Type="http://schemas.openxmlformats.org/officeDocument/2006/relationships/slideLayout" Target="../slideLayouts/slideLayout4.xml"/><Relationship Id="rId4" Type="http://schemas.openxmlformats.org/officeDocument/2006/relationships/hyperlink" Target="https://writer.inklestudios.com/stories/jf89"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riter.inklestudios.com/stories/9m6f" TargetMode="External"/><Relationship Id="rId13" Type="http://schemas.openxmlformats.org/officeDocument/2006/relationships/hyperlink" Target="http://writer.inklestudios.com/stories/zp9j" TargetMode="External"/><Relationship Id="rId3" Type="http://schemas.openxmlformats.org/officeDocument/2006/relationships/hyperlink" Target="https://writer.inklestudios.com/stories/bj2n" TargetMode="External"/><Relationship Id="rId7" Type="http://schemas.openxmlformats.org/officeDocument/2006/relationships/hyperlink" Target="https://writer.inklestudios.com/stories/wr8m" TargetMode="External"/><Relationship Id="rId12" Type="http://schemas.openxmlformats.org/officeDocument/2006/relationships/hyperlink" Target="https://writer.inklestudios.com/stories/mj4z"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s://writer.inklestudios.com/stories/j3fc" TargetMode="External"/><Relationship Id="rId11" Type="http://schemas.openxmlformats.org/officeDocument/2006/relationships/hyperlink" Target="https://writer.inklestudios.com/stories/xn4z" TargetMode="External"/><Relationship Id="rId5" Type="http://schemas.openxmlformats.org/officeDocument/2006/relationships/hyperlink" Target="https://writer.inklestudios.com/stories/gr6f" TargetMode="External"/><Relationship Id="rId10" Type="http://schemas.openxmlformats.org/officeDocument/2006/relationships/hyperlink" Target="https://writer.inklestudios.com/stories/b3wp" TargetMode="External"/><Relationship Id="rId4" Type="http://schemas.openxmlformats.org/officeDocument/2006/relationships/hyperlink" Target="https://writer.inklestudios.com/stories/ngbd" TargetMode="External"/><Relationship Id="rId9" Type="http://schemas.openxmlformats.org/officeDocument/2006/relationships/hyperlink" Target="https://writer.inklestudios.com/stories/fzq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twinery.org/" TargetMode="External"/><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microsoft.com/office/2007/relationships/hdphoto" Target="../media/hdphoto1.wdp"/><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inklestudios.com/80day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hyperlink" Target="http://www.inklestudios.com/inklewrite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auntiepixelante.com/endoftheworld/" TargetMode="External"/><Relationship Id="rId3" Type="http://schemas.openxmlformats.org/officeDocument/2006/relationships/image" Target="../media/image28.png"/><Relationship Id="rId7" Type="http://schemas.openxmlformats.org/officeDocument/2006/relationships/hyperlink" Target="http://scoutshonour.com/cowgir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www.bravemule.com/domovoi" TargetMode="External"/><Relationship Id="rId5" Type="http://schemas.openxmlformats.org/officeDocument/2006/relationships/hyperlink" Target="http://www.bravemule.com/beneathfloes" TargetMode="External"/><Relationship Id="rId10" Type="http://schemas.openxmlformats.org/officeDocument/2006/relationships/hyperlink" Target="http://www.auntiepixelante.com/twine/" TargetMode="External"/><Relationship Id="rId4" Type="http://schemas.openxmlformats.org/officeDocument/2006/relationships/image" Target="../media/image30.jpeg"/><Relationship Id="rId9" Type="http://schemas.openxmlformats.org/officeDocument/2006/relationships/hyperlink" Target="http://twinery.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eblong.com/zarf/zweb/tangle/" TargetMode="External"/><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inform7.com/learn/" TargetMode="External"/><Relationship Id="rId5" Type="http://schemas.openxmlformats.org/officeDocument/2006/relationships/hyperlink" Target="http://twinery.org/" TargetMode="External"/><Relationship Id="rId4" Type="http://schemas.openxmlformats.org/officeDocument/2006/relationships/hyperlink" Target="http://inform7.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teachinghistory.org/digital-classroom/tech-for-teachers/25775" TargetMode="External"/><Relationship Id="rId7" Type="http://schemas.openxmlformats.org/officeDocument/2006/relationships/hyperlink" Target="https://emshort.wordpress.co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eblong.com/zarf/if.html" TargetMode="External"/><Relationship Id="rId5" Type="http://schemas.openxmlformats.org/officeDocument/2006/relationships/hyperlink" Target="http://www.teachersfirst.com/single.cfm?id=13883" TargetMode="External"/><Relationship Id="rId4" Type="http://schemas.openxmlformats.org/officeDocument/2006/relationships/hyperlink" Target="http://www.speechyproject.org/resources-a-la-carte/french/fr-writing-websites/item/92-inklewri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1.tiff"/><Relationship Id="rId4" Type="http://schemas.openxmlformats.org/officeDocument/2006/relationships/image" Target="../media/image20.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endParaRPr lang="en-US"/>
          </a:p>
        </p:txBody>
      </p:sp>
      <p:sp>
        <p:nvSpPr>
          <p:cNvPr id="3" name="Titel 2"/>
          <p:cNvSpPr>
            <a:spLocks noGrp="1"/>
          </p:cNvSpPr>
          <p:nvPr>
            <p:ph type="ctrTitle"/>
          </p:nvPr>
        </p:nvSpPr>
        <p:spPr>
          <a:xfrm>
            <a:off x="344488" y="2278800"/>
            <a:ext cx="9289032" cy="1800000"/>
          </a:xfrm>
        </p:spPr>
        <p:txBody>
          <a:bodyPr/>
          <a:lstStyle/>
          <a:p>
            <a:pPr>
              <a:lnSpc>
                <a:spcPct val="100000"/>
              </a:lnSpc>
            </a:pPr>
            <a:r>
              <a:rPr lang="de-CH" dirty="0"/>
              <a:t>Interaktive Geschichten zwischen kreativem </a:t>
            </a:r>
            <a:r>
              <a:rPr lang="de-CH" dirty="0" smtClean="0"/>
              <a:t>Schreibanlass </a:t>
            </a:r>
            <a:r>
              <a:rPr lang="de-CH" dirty="0"/>
              <a:t>und integrierter </a:t>
            </a:r>
            <a:r>
              <a:rPr lang="de-CH" dirty="0" smtClean="0"/>
              <a:t>Medienbildung</a:t>
            </a:r>
            <a:endParaRPr lang="de-CH" dirty="0"/>
          </a:p>
        </p:txBody>
      </p:sp>
    </p:spTree>
    <p:extLst>
      <p:ext uri="{BB962C8B-B14F-4D97-AF65-F5344CB8AC3E}">
        <p14:creationId xmlns:p14="http://schemas.microsoft.com/office/powerpoint/2010/main" val="3711260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10</a:t>
            </a:fld>
            <a:endParaRPr lang="de-CH" dirty="0"/>
          </a:p>
        </p:txBody>
      </p:sp>
      <p:sp>
        <p:nvSpPr>
          <p:cNvPr id="6" name="Titel 5"/>
          <p:cNvSpPr>
            <a:spLocks noGrp="1"/>
          </p:cNvSpPr>
          <p:nvPr>
            <p:ph type="title"/>
          </p:nvPr>
        </p:nvSpPr>
        <p:spPr/>
        <p:txBody>
          <a:bodyPr/>
          <a:lstStyle/>
          <a:p>
            <a:r>
              <a:rPr lang="de-CH" dirty="0" smtClean="0"/>
              <a:t>Interaktive Literatur: Literaturunterricht</a:t>
            </a:r>
            <a:endParaRPr lang="de-CH" dirty="0"/>
          </a:p>
        </p:txBody>
      </p:sp>
      <p:sp>
        <p:nvSpPr>
          <p:cNvPr id="2" name="Textfeld 1"/>
          <p:cNvSpPr txBox="1"/>
          <p:nvPr/>
        </p:nvSpPr>
        <p:spPr>
          <a:xfrm>
            <a:off x="848544" y="1988840"/>
            <a:ext cx="7200800" cy="1200329"/>
          </a:xfrm>
          <a:prstGeom prst="rect">
            <a:avLst/>
          </a:prstGeom>
          <a:noFill/>
        </p:spPr>
        <p:txBody>
          <a:bodyPr wrap="square" rtlCol="0">
            <a:spAutoFit/>
          </a:bodyPr>
          <a:lstStyle/>
          <a:p>
            <a:r>
              <a:rPr lang="de-CH" dirty="0" smtClean="0">
                <a:latin typeface="+mj-lt"/>
              </a:rPr>
              <a:t>Einstieg in Lektion in Form einer interaktiven Geschichte:</a:t>
            </a:r>
          </a:p>
          <a:p>
            <a:r>
              <a:rPr lang="de-CH" dirty="0" smtClean="0">
                <a:latin typeface="+mj-lt"/>
                <a:hlinkClick r:id="rId3"/>
              </a:rPr>
              <a:t>Link</a:t>
            </a:r>
            <a:endParaRPr lang="de-CH" dirty="0">
              <a:latin typeface="+mj-lt"/>
            </a:endParaRPr>
          </a:p>
        </p:txBody>
      </p:sp>
    </p:spTree>
    <p:extLst>
      <p:ext uri="{BB962C8B-B14F-4D97-AF65-F5344CB8AC3E}">
        <p14:creationId xmlns:p14="http://schemas.microsoft.com/office/powerpoint/2010/main" val="2098824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11</a:t>
            </a:fld>
            <a:endParaRPr lang="de-CH" dirty="0"/>
          </a:p>
        </p:txBody>
      </p:sp>
      <p:sp>
        <p:nvSpPr>
          <p:cNvPr id="6" name="Titel 5"/>
          <p:cNvSpPr>
            <a:spLocks noGrp="1"/>
          </p:cNvSpPr>
          <p:nvPr>
            <p:ph type="title"/>
          </p:nvPr>
        </p:nvSpPr>
        <p:spPr/>
        <p:txBody>
          <a:bodyPr/>
          <a:lstStyle/>
          <a:p>
            <a:r>
              <a:rPr lang="de-CH" dirty="0" smtClean="0"/>
              <a:t>Interaktive Literatur: Literaturunterricht</a:t>
            </a:r>
            <a:endParaRPr lang="de-CH" dirty="0"/>
          </a:p>
        </p:txBody>
      </p:sp>
      <p:pic>
        <p:nvPicPr>
          <p:cNvPr id="7" name="Bild 6"/>
          <p:cNvPicPr>
            <a:picLocks noChangeAspect="1"/>
          </p:cNvPicPr>
          <p:nvPr/>
        </p:nvPicPr>
        <p:blipFill>
          <a:blip r:embed="rId3"/>
          <a:stretch>
            <a:fillRect/>
          </a:stretch>
        </p:blipFill>
        <p:spPr>
          <a:xfrm>
            <a:off x="381000" y="2564904"/>
            <a:ext cx="9144000" cy="3296093"/>
          </a:xfrm>
          <a:prstGeom prst="rect">
            <a:avLst/>
          </a:prstGeom>
        </p:spPr>
      </p:pic>
      <p:pic>
        <p:nvPicPr>
          <p:cNvPr id="8" name="Bild 7" descr="dtipb 1.jpg"/>
          <p:cNvPicPr>
            <a:picLocks noChangeAspect="1"/>
          </p:cNvPicPr>
          <p:nvPr/>
        </p:nvPicPr>
        <p:blipFill>
          <a:blip r:embed="rId4"/>
          <a:stretch>
            <a:fillRect/>
          </a:stretch>
        </p:blipFill>
        <p:spPr>
          <a:xfrm>
            <a:off x="5897562" y="1556792"/>
            <a:ext cx="3663950" cy="952500"/>
          </a:xfrm>
          <a:prstGeom prst="rect">
            <a:avLst/>
          </a:prstGeom>
        </p:spPr>
      </p:pic>
    </p:spTree>
    <p:extLst>
      <p:ext uri="{BB962C8B-B14F-4D97-AF65-F5344CB8AC3E}">
        <p14:creationId xmlns:p14="http://schemas.microsoft.com/office/powerpoint/2010/main" val="9286774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chor="ctr"/>
          <a:lstStyle/>
          <a:p>
            <a:pPr>
              <a:lnSpc>
                <a:spcPct val="120000"/>
              </a:lnSpc>
            </a:pPr>
            <a:r>
              <a:rPr lang="de-DE" b="1" dirty="0" smtClean="0">
                <a:solidFill>
                  <a:schemeClr val="accent6"/>
                </a:solidFill>
              </a:rPr>
              <a:t>The 100 Million </a:t>
            </a:r>
            <a:r>
              <a:rPr lang="de-DE" b="1" dirty="0" err="1" smtClean="0">
                <a:solidFill>
                  <a:schemeClr val="accent6"/>
                </a:solidFill>
              </a:rPr>
              <a:t>Adventure</a:t>
            </a:r>
            <a:r>
              <a:rPr lang="de-DE" b="1" dirty="0" smtClean="0">
                <a:solidFill>
                  <a:schemeClr val="accent6"/>
                </a:solidFill>
              </a:rPr>
              <a:t/>
            </a:r>
            <a:br>
              <a:rPr lang="de-DE" b="1" dirty="0" smtClean="0">
                <a:solidFill>
                  <a:schemeClr val="accent6"/>
                </a:solidFill>
              </a:rPr>
            </a:br>
            <a:r>
              <a:rPr lang="de-DE" dirty="0" smtClean="0">
                <a:hlinkClick r:id="rId2"/>
              </a:rPr>
              <a:t>https</a:t>
            </a:r>
            <a:r>
              <a:rPr lang="de-DE" dirty="0">
                <a:hlinkClick r:id="rId2"/>
              </a:rPr>
              <a:t>://</a:t>
            </a:r>
            <a:r>
              <a:rPr lang="de-DE" dirty="0" err="1">
                <a:hlinkClick r:id="rId2"/>
              </a:rPr>
              <a:t>writer.inklestudios.com</a:t>
            </a:r>
            <a:r>
              <a:rPr lang="de-DE" dirty="0">
                <a:hlinkClick r:id="rId2"/>
              </a:rPr>
              <a:t>/</a:t>
            </a:r>
            <a:r>
              <a:rPr lang="de-DE" dirty="0" err="1">
                <a:hlinkClick r:id="rId2"/>
              </a:rPr>
              <a:t>stories</a:t>
            </a:r>
            <a:r>
              <a:rPr lang="de-DE" dirty="0">
                <a:hlinkClick r:id="rId2"/>
              </a:rPr>
              <a:t>/</a:t>
            </a:r>
            <a:r>
              <a:rPr lang="de-DE" dirty="0" smtClean="0">
                <a:hlinkClick r:id="rId2"/>
              </a:rPr>
              <a:t>6c9b</a:t>
            </a:r>
            <a:endParaRPr lang="de-DE" dirty="0" smtClean="0"/>
          </a:p>
          <a:p>
            <a:pPr marL="0" indent="0">
              <a:lnSpc>
                <a:spcPct val="120000"/>
              </a:lnSpc>
              <a:buNone/>
            </a:pPr>
            <a:endParaRPr lang="de-DE" dirty="0" smtClean="0"/>
          </a:p>
          <a:p>
            <a:pPr>
              <a:lnSpc>
                <a:spcPct val="120000"/>
              </a:lnSpc>
            </a:pPr>
            <a:r>
              <a:rPr lang="de-DE" b="1" dirty="0" smtClean="0">
                <a:solidFill>
                  <a:srgbClr val="FF6600"/>
                </a:solidFill>
              </a:rPr>
              <a:t>The Friend </a:t>
            </a:r>
            <a:r>
              <a:rPr lang="de-DE" b="1" dirty="0">
                <a:solidFill>
                  <a:srgbClr val="FF6600"/>
                </a:solidFill>
              </a:rPr>
              <a:t>W</a:t>
            </a:r>
            <a:r>
              <a:rPr lang="de-DE" b="1" dirty="0" smtClean="0">
                <a:solidFill>
                  <a:srgbClr val="FF6600"/>
                </a:solidFill>
              </a:rPr>
              <a:t>ho </a:t>
            </a:r>
            <a:r>
              <a:rPr lang="de-DE" b="1" dirty="0" err="1" smtClean="0">
                <a:solidFill>
                  <a:srgbClr val="FF6600"/>
                </a:solidFill>
              </a:rPr>
              <a:t>disappeared</a:t>
            </a:r>
            <a:r>
              <a:rPr lang="de-DE" b="1" dirty="0">
                <a:solidFill>
                  <a:srgbClr val="FF6600"/>
                </a:solidFill>
              </a:rPr>
              <a:t/>
            </a:r>
            <a:br>
              <a:rPr lang="de-DE" b="1" dirty="0">
                <a:solidFill>
                  <a:srgbClr val="FF6600"/>
                </a:solidFill>
              </a:rPr>
            </a:br>
            <a:r>
              <a:rPr lang="de-DE" dirty="0" smtClean="0">
                <a:hlinkClick r:id="rId3"/>
              </a:rPr>
              <a:t>https</a:t>
            </a:r>
            <a:r>
              <a:rPr lang="de-DE" dirty="0">
                <a:hlinkClick r:id="rId3"/>
              </a:rPr>
              <a:t>://writer.inklestudios.com/stories/</a:t>
            </a:r>
            <a:r>
              <a:rPr lang="de-DE" dirty="0" smtClean="0">
                <a:hlinkClick r:id="rId3"/>
              </a:rPr>
              <a:t>gqz6</a:t>
            </a:r>
            <a:endParaRPr lang="de-DE" dirty="0" smtClean="0"/>
          </a:p>
          <a:p>
            <a:pPr marL="0" indent="0">
              <a:lnSpc>
                <a:spcPct val="120000"/>
              </a:lnSpc>
              <a:buNone/>
            </a:pPr>
            <a:endParaRPr lang="de-DE" dirty="0" smtClean="0"/>
          </a:p>
          <a:p>
            <a:pPr>
              <a:lnSpc>
                <a:spcPct val="120000"/>
              </a:lnSpc>
            </a:pPr>
            <a:r>
              <a:rPr lang="de-DE" b="1" dirty="0" smtClean="0">
                <a:solidFill>
                  <a:srgbClr val="008000"/>
                </a:solidFill>
              </a:rPr>
              <a:t>Ben </a:t>
            </a:r>
            <a:r>
              <a:rPr lang="de-DE" b="1" dirty="0" err="1" smtClean="0">
                <a:solidFill>
                  <a:srgbClr val="008000"/>
                </a:solidFill>
              </a:rPr>
              <a:t>and</a:t>
            </a:r>
            <a:r>
              <a:rPr lang="de-DE" b="1" dirty="0">
                <a:solidFill>
                  <a:srgbClr val="008000"/>
                </a:solidFill>
              </a:rPr>
              <a:t> Jon</a:t>
            </a:r>
            <a:br>
              <a:rPr lang="de-DE" b="1" dirty="0">
                <a:solidFill>
                  <a:srgbClr val="008000"/>
                </a:solidFill>
              </a:rPr>
            </a:br>
            <a:r>
              <a:rPr lang="de-DE" dirty="0">
                <a:hlinkClick r:id="rId4"/>
              </a:rPr>
              <a:t>https://</a:t>
            </a:r>
            <a:r>
              <a:rPr lang="de-DE" dirty="0" err="1">
                <a:hlinkClick r:id="rId4"/>
              </a:rPr>
              <a:t>writer.inklestudios.com</a:t>
            </a:r>
            <a:r>
              <a:rPr lang="de-DE" dirty="0">
                <a:hlinkClick r:id="rId4"/>
              </a:rPr>
              <a:t>/</a:t>
            </a:r>
            <a:r>
              <a:rPr lang="de-DE" dirty="0" err="1">
                <a:hlinkClick r:id="rId4"/>
              </a:rPr>
              <a:t>stories</a:t>
            </a:r>
            <a:r>
              <a:rPr lang="de-DE" dirty="0">
                <a:hlinkClick r:id="rId4"/>
              </a:rPr>
              <a:t>/</a:t>
            </a:r>
            <a:r>
              <a:rPr lang="de-DE" dirty="0" smtClean="0">
                <a:hlinkClick r:id="rId4"/>
              </a:rPr>
              <a:t>jf89</a:t>
            </a:r>
            <a:endParaRPr lang="de-DE" dirty="0" smtClean="0"/>
          </a:p>
          <a:p>
            <a:pPr marL="0" indent="0">
              <a:lnSpc>
                <a:spcPct val="120000"/>
              </a:lnSpc>
              <a:buNone/>
            </a:pPr>
            <a:endParaRPr lang="de-DE" dirty="0"/>
          </a:p>
        </p:txBody>
      </p:sp>
      <p:sp>
        <p:nvSpPr>
          <p:cNvPr id="3" name="Textplatzhalter 2"/>
          <p:cNvSpPr>
            <a:spLocks noGrp="1"/>
          </p:cNvSpPr>
          <p:nvPr>
            <p:ph type="body" sz="quarter" idx="12"/>
          </p:nvPr>
        </p:nvSpPr>
        <p:spPr/>
        <p:txBody>
          <a:bodyPr/>
          <a:lstStyle/>
          <a:p>
            <a:endParaRPr lang="de-DE"/>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12</a:t>
            </a:fld>
            <a:endParaRPr lang="de-CH" dirty="0"/>
          </a:p>
        </p:txBody>
      </p:sp>
      <p:sp>
        <p:nvSpPr>
          <p:cNvPr id="6" name="Titel 5"/>
          <p:cNvSpPr>
            <a:spLocks noGrp="1"/>
          </p:cNvSpPr>
          <p:nvPr>
            <p:ph type="title"/>
          </p:nvPr>
        </p:nvSpPr>
        <p:spPr/>
        <p:txBody>
          <a:bodyPr/>
          <a:lstStyle/>
          <a:p>
            <a:r>
              <a:rPr lang="de-DE" dirty="0" smtClean="0"/>
              <a:t>Beispiele interaktiver Geschichten von S&amp;S (Englisch)</a:t>
            </a:r>
            <a:endParaRPr lang="de-DE" dirty="0"/>
          </a:p>
        </p:txBody>
      </p:sp>
    </p:spTree>
    <p:extLst>
      <p:ext uri="{BB962C8B-B14F-4D97-AF65-F5344CB8AC3E}">
        <p14:creationId xmlns:p14="http://schemas.microsoft.com/office/powerpoint/2010/main" val="2632155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6888" y="2276872"/>
            <a:ext cx="8991600" cy="3960440"/>
          </a:xfrm>
        </p:spPr>
        <p:txBody>
          <a:bodyPr numCol="2"/>
          <a:lstStyle/>
          <a:p>
            <a:pPr marL="0" indent="0">
              <a:buNone/>
            </a:pPr>
            <a:r>
              <a:rPr lang="de-CH" sz="1400" b="1" dirty="0" smtClean="0"/>
              <a:t>Die </a:t>
            </a:r>
            <a:r>
              <a:rPr lang="de-CH" sz="1400" b="1" dirty="0"/>
              <a:t>Reise nach </a:t>
            </a:r>
            <a:r>
              <a:rPr lang="de-CH" sz="1400" b="1" dirty="0" smtClean="0"/>
              <a:t>Amerika</a:t>
            </a:r>
            <a:r>
              <a:rPr lang="de-CH" sz="1400" dirty="0"/>
              <a:t/>
            </a:r>
            <a:br>
              <a:rPr lang="de-CH" sz="1400" dirty="0"/>
            </a:br>
            <a:r>
              <a:rPr lang="de-CH" sz="1400" dirty="0">
                <a:hlinkClick r:id="rId3"/>
              </a:rPr>
              <a:t>https://writer.inklestudios.com/stories/bj2n</a:t>
            </a:r>
            <a:r>
              <a:rPr lang="de-CH" sz="1400" dirty="0"/>
              <a:t/>
            </a:r>
            <a:br>
              <a:rPr lang="de-CH" sz="1400" dirty="0"/>
            </a:br>
            <a:r>
              <a:rPr lang="de-CH" sz="1400" dirty="0"/>
              <a:t/>
            </a:r>
            <a:br>
              <a:rPr lang="de-CH" sz="1400" dirty="0"/>
            </a:br>
            <a:r>
              <a:rPr lang="de-CH" sz="1400" b="1" dirty="0" err="1" smtClean="0"/>
              <a:t>Nightmare</a:t>
            </a:r>
            <a:r>
              <a:rPr lang="de-CH" sz="1400" dirty="0"/>
              <a:t/>
            </a:r>
            <a:br>
              <a:rPr lang="de-CH" sz="1400" dirty="0"/>
            </a:br>
            <a:r>
              <a:rPr lang="de-CH" sz="1400" dirty="0">
                <a:hlinkClick r:id="rId4"/>
              </a:rPr>
              <a:t>https://writer.inklestudios.com/stories/ngbd</a:t>
            </a:r>
            <a:r>
              <a:rPr lang="de-CH" sz="1400" dirty="0"/>
              <a:t/>
            </a:r>
            <a:br>
              <a:rPr lang="de-CH" sz="1400" dirty="0"/>
            </a:br>
            <a:r>
              <a:rPr lang="de-CH" sz="1400" dirty="0"/>
              <a:t/>
            </a:r>
            <a:br>
              <a:rPr lang="de-CH" sz="1400" dirty="0"/>
            </a:br>
            <a:r>
              <a:rPr lang="de-CH" sz="1400" b="1" dirty="0"/>
              <a:t>Rapunzel neu frisiert </a:t>
            </a:r>
            <a:r>
              <a:rPr lang="de-CH" sz="1400" dirty="0" smtClean="0">
                <a:hlinkClick r:id="rId5"/>
              </a:rPr>
              <a:t>https</a:t>
            </a:r>
            <a:r>
              <a:rPr lang="de-CH" sz="1400" dirty="0">
                <a:hlinkClick r:id="rId5"/>
              </a:rPr>
              <a:t>://writer.inklestudios.com/stories/gr6f</a:t>
            </a:r>
            <a:r>
              <a:rPr lang="de-CH" sz="1400" dirty="0"/>
              <a:t/>
            </a:r>
            <a:br>
              <a:rPr lang="de-CH" sz="1400" dirty="0"/>
            </a:br>
            <a:r>
              <a:rPr lang="de-CH" sz="1400" dirty="0"/>
              <a:t/>
            </a:r>
            <a:br>
              <a:rPr lang="de-CH" sz="1400" dirty="0"/>
            </a:br>
            <a:r>
              <a:rPr lang="de-CH" sz="1400" b="1" dirty="0" smtClean="0"/>
              <a:t>Du </a:t>
            </a:r>
            <a:r>
              <a:rPr lang="de-CH" sz="1400" b="1" dirty="0"/>
              <a:t>hast die Wahl</a:t>
            </a:r>
            <a:r>
              <a:rPr lang="de-CH" sz="1400" dirty="0"/>
              <a:t> </a:t>
            </a:r>
            <a:r>
              <a:rPr lang="de-CH" sz="1400" dirty="0" smtClean="0">
                <a:hlinkClick r:id="rId6"/>
              </a:rPr>
              <a:t>https</a:t>
            </a:r>
            <a:r>
              <a:rPr lang="de-CH" sz="1400" dirty="0">
                <a:hlinkClick r:id="rId6"/>
              </a:rPr>
              <a:t>://</a:t>
            </a:r>
            <a:r>
              <a:rPr lang="de-CH" sz="1400" dirty="0" smtClean="0">
                <a:hlinkClick r:id="rId6"/>
              </a:rPr>
              <a:t>writer.inklestudios.com/stories/j3fc</a:t>
            </a:r>
            <a:r>
              <a:rPr lang="de-CH" sz="1400" dirty="0"/>
              <a:t/>
            </a:r>
            <a:br>
              <a:rPr lang="de-CH" sz="1400" dirty="0"/>
            </a:br>
            <a:endParaRPr lang="de-CH" sz="1400" dirty="0"/>
          </a:p>
          <a:p>
            <a:pPr marL="0" indent="0">
              <a:buNone/>
            </a:pPr>
            <a:r>
              <a:rPr lang="de-CH" sz="1400" b="1" dirty="0"/>
              <a:t>Weltreise </a:t>
            </a:r>
            <a:endParaRPr lang="de-CH" sz="1400" dirty="0"/>
          </a:p>
          <a:p>
            <a:pPr marL="0" indent="0">
              <a:buNone/>
            </a:pPr>
            <a:r>
              <a:rPr lang="de-CH" sz="1400" dirty="0" smtClean="0">
                <a:hlinkClick r:id="rId7"/>
              </a:rPr>
              <a:t>https</a:t>
            </a:r>
            <a:r>
              <a:rPr lang="de-CH" sz="1400" dirty="0">
                <a:hlinkClick r:id="rId7"/>
              </a:rPr>
              <a:t>://writer.inklestudios.com/stories/wr8m</a:t>
            </a:r>
            <a:r>
              <a:rPr lang="de-CH" sz="1400" dirty="0"/>
              <a:t/>
            </a:r>
            <a:br>
              <a:rPr lang="de-CH" sz="1400" dirty="0"/>
            </a:br>
            <a:endParaRPr lang="de-CH" sz="1400" dirty="0"/>
          </a:p>
          <a:p>
            <a:pPr marL="0" indent="0">
              <a:buNone/>
            </a:pPr>
            <a:r>
              <a:rPr lang="de-CH" sz="1400" b="1" dirty="0"/>
              <a:t>Rapunzel neu </a:t>
            </a:r>
            <a:r>
              <a:rPr lang="de-CH" sz="1400" b="1" dirty="0" err="1"/>
              <a:t>vergruselt</a:t>
            </a:r>
            <a:r>
              <a:rPr lang="de-CH" sz="1400" dirty="0"/>
              <a:t> </a:t>
            </a:r>
            <a:r>
              <a:rPr lang="de-CH" sz="1400" dirty="0" smtClean="0">
                <a:hlinkClick r:id="rId8"/>
              </a:rPr>
              <a:t>https</a:t>
            </a:r>
            <a:r>
              <a:rPr lang="de-CH" sz="1400" dirty="0">
                <a:hlinkClick r:id="rId8"/>
              </a:rPr>
              <a:t>://writer.inklestudios.com/stories/9m6f</a:t>
            </a:r>
            <a:r>
              <a:rPr lang="de-CH" sz="1400" dirty="0"/>
              <a:t/>
            </a:r>
            <a:br>
              <a:rPr lang="de-CH" sz="1400" dirty="0"/>
            </a:br>
            <a:r>
              <a:rPr lang="de-CH" sz="1400" b="1" dirty="0" smtClean="0"/>
              <a:t>Verloren </a:t>
            </a:r>
            <a:r>
              <a:rPr lang="de-CH" sz="1400" b="1" dirty="0"/>
              <a:t>im </a:t>
            </a:r>
            <a:r>
              <a:rPr lang="de-CH" sz="1400" b="1" dirty="0" smtClean="0"/>
              <a:t>Urwald</a:t>
            </a:r>
            <a:r>
              <a:rPr lang="de-CH" sz="1400" dirty="0"/>
              <a:t/>
            </a:r>
            <a:br>
              <a:rPr lang="de-CH" sz="1400" dirty="0"/>
            </a:br>
            <a:r>
              <a:rPr lang="de-CH" sz="1400" dirty="0">
                <a:hlinkClick r:id="rId9"/>
              </a:rPr>
              <a:t>https://writer.inklestudios.com/stories/fzqx</a:t>
            </a:r>
            <a:r>
              <a:rPr lang="de-CH" sz="1400" dirty="0"/>
              <a:t/>
            </a:r>
            <a:br>
              <a:rPr lang="de-CH" sz="1400" dirty="0"/>
            </a:br>
            <a:endParaRPr lang="de-CH" sz="1400" dirty="0"/>
          </a:p>
          <a:p>
            <a:pPr marL="0" indent="0">
              <a:buNone/>
            </a:pPr>
            <a:r>
              <a:rPr lang="de-CH" sz="1400" b="1" dirty="0"/>
              <a:t>Der Lottogewinn</a:t>
            </a:r>
            <a:r>
              <a:rPr lang="de-CH" sz="1400" dirty="0"/>
              <a:t> </a:t>
            </a:r>
            <a:r>
              <a:rPr lang="de-CH" sz="1400" dirty="0" smtClean="0">
                <a:hlinkClick r:id="rId10"/>
              </a:rPr>
              <a:t>https</a:t>
            </a:r>
            <a:r>
              <a:rPr lang="de-CH" sz="1400" dirty="0">
                <a:hlinkClick r:id="rId10"/>
              </a:rPr>
              <a:t>://writer.inklestudios.com/stories/b3wp</a:t>
            </a:r>
            <a:r>
              <a:rPr lang="de-CH" sz="1400" dirty="0"/>
              <a:t/>
            </a:r>
            <a:br>
              <a:rPr lang="de-CH" sz="1400" dirty="0"/>
            </a:br>
            <a:r>
              <a:rPr lang="de-CH" sz="1400" dirty="0"/>
              <a:t/>
            </a:r>
            <a:br>
              <a:rPr lang="de-CH" sz="1400" dirty="0"/>
            </a:br>
            <a:r>
              <a:rPr lang="de-CH" sz="1400" b="1" dirty="0"/>
              <a:t>Zwei </a:t>
            </a:r>
            <a:r>
              <a:rPr lang="de-CH" sz="1400" b="1" dirty="0" smtClean="0"/>
              <a:t>Leben</a:t>
            </a:r>
            <a:r>
              <a:rPr lang="de-CH" sz="1400" dirty="0"/>
              <a:t/>
            </a:r>
            <a:br>
              <a:rPr lang="de-CH" sz="1400" dirty="0"/>
            </a:br>
            <a:r>
              <a:rPr lang="de-CH" sz="1400" dirty="0">
                <a:hlinkClick r:id="rId11"/>
              </a:rPr>
              <a:t>https://writer.inklestudios.com/stories/xn4z</a:t>
            </a:r>
            <a:r>
              <a:rPr lang="de-CH" sz="1400" dirty="0"/>
              <a:t/>
            </a:r>
            <a:br>
              <a:rPr lang="de-CH" sz="1400" dirty="0"/>
            </a:br>
            <a:endParaRPr lang="de-CH" sz="1400" dirty="0"/>
          </a:p>
          <a:p>
            <a:pPr marL="0" indent="0">
              <a:buNone/>
            </a:pPr>
            <a:r>
              <a:rPr lang="de-CH" sz="1400" b="1" dirty="0"/>
              <a:t>Theo und das </a:t>
            </a:r>
            <a:r>
              <a:rPr lang="de-CH" sz="1400" b="1" dirty="0" smtClean="0"/>
              <a:t>Biest</a:t>
            </a:r>
            <a:r>
              <a:rPr lang="de-CH" sz="1400" dirty="0"/>
              <a:t/>
            </a:r>
            <a:br>
              <a:rPr lang="de-CH" sz="1400" dirty="0"/>
            </a:br>
            <a:r>
              <a:rPr lang="de-CH" sz="1400" dirty="0">
                <a:hlinkClick r:id="rId12"/>
              </a:rPr>
              <a:t>https://writer.inklestudios.com/stories/mj4z</a:t>
            </a:r>
            <a:r>
              <a:rPr lang="de-CH" sz="1400" dirty="0"/>
              <a:t/>
            </a:r>
            <a:br>
              <a:rPr lang="de-CH" sz="1400" dirty="0"/>
            </a:br>
            <a:r>
              <a:rPr lang="de-CH" sz="1400" dirty="0"/>
              <a:t/>
            </a:r>
            <a:br>
              <a:rPr lang="de-CH" sz="1400" dirty="0"/>
            </a:br>
            <a:r>
              <a:rPr lang="de-CH" sz="1400" b="1" dirty="0" smtClean="0"/>
              <a:t>Eine </a:t>
            </a:r>
            <a:r>
              <a:rPr lang="de-CH" sz="1400" b="1" dirty="0"/>
              <a:t>verrückte </a:t>
            </a:r>
            <a:r>
              <a:rPr lang="de-CH" sz="1400" b="1"/>
              <a:t>Reise </a:t>
            </a:r>
            <a:r>
              <a:rPr lang="de-CH" sz="1400" smtClean="0">
                <a:hlinkClick r:id="rId13"/>
              </a:rPr>
              <a:t>http</a:t>
            </a:r>
            <a:r>
              <a:rPr lang="de-CH" sz="1400" dirty="0">
                <a:hlinkClick r:id="rId13"/>
              </a:rPr>
              <a:t>://writer.inklestudios.com/stories/zp9j</a:t>
            </a:r>
            <a:endParaRPr lang="de-CH" sz="1400" dirty="0"/>
          </a:p>
          <a:p>
            <a:endParaRPr lang="de-CH" sz="1400" dirty="0"/>
          </a:p>
        </p:txBody>
      </p:sp>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13</a:t>
            </a:fld>
            <a:endParaRPr lang="de-CH" dirty="0"/>
          </a:p>
        </p:txBody>
      </p:sp>
      <p:sp>
        <p:nvSpPr>
          <p:cNvPr id="6" name="Titel 5"/>
          <p:cNvSpPr>
            <a:spLocks noGrp="1"/>
          </p:cNvSpPr>
          <p:nvPr>
            <p:ph type="title"/>
          </p:nvPr>
        </p:nvSpPr>
        <p:spPr>
          <a:xfrm>
            <a:off x="200472" y="620688"/>
            <a:ext cx="9577064" cy="504850"/>
          </a:xfrm>
        </p:spPr>
        <p:txBody>
          <a:bodyPr/>
          <a:lstStyle/>
          <a:p>
            <a:r>
              <a:rPr lang="de-CH" dirty="0" smtClean="0"/>
              <a:t>Ergebnisse </a:t>
            </a:r>
            <a:r>
              <a:rPr lang="de-CH" dirty="0" err="1" smtClean="0"/>
              <a:t>Inklewriting</a:t>
            </a:r>
            <a:r>
              <a:rPr lang="de-CH" dirty="0"/>
              <a:t>-</a:t>
            </a:r>
            <a:r>
              <a:rPr lang="de-CH" dirty="0" smtClean="0"/>
              <a:t>Projekt (Deutsch, 9</a:t>
            </a:r>
            <a:r>
              <a:rPr lang="de-CH" dirty="0"/>
              <a:t>. </a:t>
            </a:r>
            <a:r>
              <a:rPr lang="de-CH" dirty="0" smtClean="0"/>
              <a:t>Schuljahr)</a:t>
            </a:r>
            <a:endParaRPr lang="de-CH" dirty="0"/>
          </a:p>
        </p:txBody>
      </p:sp>
      <p:sp>
        <p:nvSpPr>
          <p:cNvPr id="7" name="Inhaltsplatzhalter 1"/>
          <p:cNvSpPr txBox="1">
            <a:spLocks/>
          </p:cNvSpPr>
          <p:nvPr/>
        </p:nvSpPr>
        <p:spPr bwMode="auto">
          <a:xfrm>
            <a:off x="496888" y="1412776"/>
            <a:ext cx="8991600"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90500" indent="-190500" algn="l" rtl="0" eaLnBrk="1" fontAlgn="base" hangingPunct="1">
              <a:spcBef>
                <a:spcPct val="20000"/>
              </a:spcBef>
              <a:spcAft>
                <a:spcPct val="0"/>
              </a:spcAft>
              <a:buFont typeface="Times" pitchFamily="-84" charset="0"/>
              <a:buChar char="•"/>
              <a:defRPr sz="2000">
                <a:solidFill>
                  <a:schemeClr val="tx1"/>
                </a:solidFill>
                <a:latin typeface="+mn-lt"/>
                <a:ea typeface="MS PGothic" pitchFamily="34" charset="-128"/>
                <a:cs typeface="ＭＳ Ｐゴシック" charset="0"/>
              </a:defRPr>
            </a:lvl1pPr>
            <a:lvl2pPr marL="571500" indent="-190500" algn="l" rtl="0" eaLnBrk="1" fontAlgn="base" hangingPunct="1">
              <a:spcBef>
                <a:spcPct val="20000"/>
              </a:spcBef>
              <a:spcAft>
                <a:spcPct val="0"/>
              </a:spcAft>
              <a:buFont typeface="Times" pitchFamily="-84" charset="0"/>
              <a:buChar char="•"/>
              <a:defRPr>
                <a:solidFill>
                  <a:schemeClr val="tx1"/>
                </a:solidFill>
                <a:latin typeface="+mn-lt"/>
                <a:ea typeface="MS PGothic" pitchFamily="34" charset="-128"/>
              </a:defRPr>
            </a:lvl2pPr>
            <a:lvl3pPr marL="952500" indent="-190500" algn="l" rtl="0" eaLnBrk="1" fontAlgn="base" hangingPunct="1">
              <a:spcBef>
                <a:spcPct val="20000"/>
              </a:spcBef>
              <a:spcAft>
                <a:spcPct val="0"/>
              </a:spcAft>
              <a:buChar char="–"/>
              <a:defRPr>
                <a:solidFill>
                  <a:schemeClr val="tx1"/>
                </a:solidFill>
                <a:latin typeface="+mn-lt"/>
                <a:ea typeface="MS PGothic" pitchFamily="34" charset="-128"/>
              </a:defRPr>
            </a:lvl3pPr>
            <a:lvl4pPr marL="1333500" indent="-190500" algn="l" rtl="0" eaLnBrk="1" fontAlgn="base" hangingPunct="1">
              <a:spcBef>
                <a:spcPct val="20000"/>
              </a:spcBef>
              <a:spcAft>
                <a:spcPct val="0"/>
              </a:spcAft>
              <a:buFont typeface="Times" pitchFamily="-84" charset="0"/>
              <a:buChar char="•"/>
              <a:defRPr sz="1600">
                <a:solidFill>
                  <a:schemeClr val="tx1"/>
                </a:solidFill>
                <a:latin typeface="+mn-lt"/>
                <a:ea typeface="MS PGothic" pitchFamily="34" charset="-128"/>
              </a:defRPr>
            </a:lvl4pPr>
            <a:lvl5pPr marL="1714500" indent="-190500" algn="l" rtl="0" eaLnBrk="1" fontAlgn="base" hangingPunct="1">
              <a:spcBef>
                <a:spcPct val="20000"/>
              </a:spcBef>
              <a:spcAft>
                <a:spcPct val="0"/>
              </a:spcAft>
              <a:buFont typeface="Times" pitchFamily="-84" charset="0"/>
              <a:buChar char="–"/>
              <a:defRPr sz="1500">
                <a:solidFill>
                  <a:schemeClr val="tx1"/>
                </a:solidFill>
                <a:latin typeface="+mn-lt"/>
                <a:ea typeface="MS PGothic" pitchFamily="34" charset="-128"/>
              </a:defRPr>
            </a:lvl5pPr>
            <a:lvl6pPr marL="2171700" indent="-190500" algn="l" rtl="0" eaLnBrk="1" fontAlgn="base" hangingPunct="1">
              <a:spcBef>
                <a:spcPct val="20000"/>
              </a:spcBef>
              <a:spcAft>
                <a:spcPct val="0"/>
              </a:spcAft>
              <a:buFont typeface="Times" charset="0"/>
              <a:buChar char="–"/>
              <a:defRPr sz="1500">
                <a:solidFill>
                  <a:schemeClr val="tx1"/>
                </a:solidFill>
                <a:latin typeface="+mn-lt"/>
                <a:ea typeface="+mn-ea"/>
              </a:defRPr>
            </a:lvl6pPr>
            <a:lvl7pPr marL="2628900" indent="-190500" algn="l" rtl="0" eaLnBrk="1" fontAlgn="base" hangingPunct="1">
              <a:spcBef>
                <a:spcPct val="20000"/>
              </a:spcBef>
              <a:spcAft>
                <a:spcPct val="0"/>
              </a:spcAft>
              <a:buFont typeface="Times" charset="0"/>
              <a:buChar char="–"/>
              <a:defRPr sz="1500">
                <a:solidFill>
                  <a:schemeClr val="tx1"/>
                </a:solidFill>
                <a:latin typeface="+mn-lt"/>
                <a:ea typeface="+mn-ea"/>
              </a:defRPr>
            </a:lvl7pPr>
            <a:lvl8pPr marL="3086100" indent="-190500" algn="l" rtl="0" eaLnBrk="1" fontAlgn="base" hangingPunct="1">
              <a:spcBef>
                <a:spcPct val="20000"/>
              </a:spcBef>
              <a:spcAft>
                <a:spcPct val="0"/>
              </a:spcAft>
              <a:buFont typeface="Times" charset="0"/>
              <a:buChar char="–"/>
              <a:defRPr sz="1500">
                <a:solidFill>
                  <a:schemeClr val="tx1"/>
                </a:solidFill>
                <a:latin typeface="+mn-lt"/>
                <a:ea typeface="+mn-ea"/>
              </a:defRPr>
            </a:lvl8pPr>
            <a:lvl9pPr marL="3543300" indent="-190500" algn="l" rtl="0" eaLnBrk="1" fontAlgn="base" hangingPunct="1">
              <a:spcBef>
                <a:spcPct val="20000"/>
              </a:spcBef>
              <a:spcAft>
                <a:spcPct val="0"/>
              </a:spcAft>
              <a:buFont typeface="Times" charset="0"/>
              <a:buChar char="–"/>
              <a:defRPr sz="1500">
                <a:solidFill>
                  <a:schemeClr val="tx1"/>
                </a:solidFill>
                <a:latin typeface="+mn-lt"/>
                <a:ea typeface="+mn-ea"/>
              </a:defRPr>
            </a:lvl9pPr>
          </a:lstStyle>
          <a:p>
            <a:pPr marL="0" indent="0">
              <a:buFont typeface="Times" pitchFamily="-84" charset="0"/>
              <a:buNone/>
            </a:pPr>
            <a:r>
              <a:rPr lang="de-CH" kern="0" dirty="0" smtClean="0"/>
              <a:t/>
            </a:r>
            <a:br>
              <a:rPr lang="de-CH" kern="0" dirty="0" smtClean="0"/>
            </a:br>
            <a:endParaRPr lang="de-CH" kern="0" dirty="0"/>
          </a:p>
        </p:txBody>
      </p:sp>
    </p:spTree>
    <p:extLst>
      <p:ext uri="{BB962C8B-B14F-4D97-AF65-F5344CB8AC3E}">
        <p14:creationId xmlns:p14="http://schemas.microsoft.com/office/powerpoint/2010/main" val="1966524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Interaktive Geschichten: Werkzeuge</a:t>
            </a:r>
            <a:endParaRPr lang="de-DE" dirty="0"/>
          </a:p>
        </p:txBody>
      </p:sp>
      <p:sp>
        <p:nvSpPr>
          <p:cNvPr id="4" name="Datumsplatzhalter 3"/>
          <p:cNvSpPr>
            <a:spLocks noGrp="1"/>
          </p:cNvSpPr>
          <p:nvPr>
            <p:ph type="dt" sz="half" idx="10"/>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1"/>
          </p:nvPr>
        </p:nvSpPr>
        <p:spPr/>
        <p:txBody>
          <a:bodyPr/>
          <a:lstStyle/>
          <a:p>
            <a:pPr>
              <a:defRPr/>
            </a:pPr>
            <a:fld id="{7B92AAA4-D506-48BD-A13E-CDA08EE00415}" type="slidenum">
              <a:rPr lang="de-CH" smtClean="0"/>
              <a:pPr>
                <a:defRPr/>
              </a:pPr>
              <a:t>14</a:t>
            </a:fld>
            <a:endParaRPr lang="de-CH" dirty="0"/>
          </a:p>
        </p:txBody>
      </p:sp>
    </p:spTree>
    <p:extLst>
      <p:ext uri="{BB962C8B-B14F-4D97-AF65-F5344CB8AC3E}">
        <p14:creationId xmlns:p14="http://schemas.microsoft.com/office/powerpoint/2010/main" val="3788958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pixabay.com/static/uploads/photo/2013/04/01/08/26/tools-98391_640.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773324" y="1429052"/>
            <a:ext cx="6096000" cy="5038726"/>
          </a:xfrm>
          <a:prstGeom prst="rect">
            <a:avLst/>
          </a:prstGeom>
          <a:noFill/>
          <a:extLst>
            <a:ext uri="{909E8E84-426E-40DD-AFC4-6F175D3DCCD1}">
              <a14:hiddenFill xmlns:a14="http://schemas.microsoft.com/office/drawing/2010/main">
                <a:solidFill>
                  <a:srgbClr val="FFFFFF"/>
                </a:solidFill>
              </a14:hiddenFill>
            </a:ext>
          </a:extLst>
        </p:spPr>
      </p:pic>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15</a:t>
            </a:fld>
            <a:endParaRPr lang="de-CH" dirty="0"/>
          </a:p>
        </p:txBody>
      </p:sp>
      <p:sp>
        <p:nvSpPr>
          <p:cNvPr id="6" name="Titel 5"/>
          <p:cNvSpPr>
            <a:spLocks noGrp="1"/>
          </p:cNvSpPr>
          <p:nvPr>
            <p:ph type="title"/>
          </p:nvPr>
        </p:nvSpPr>
        <p:spPr/>
        <p:txBody>
          <a:bodyPr/>
          <a:lstStyle/>
          <a:p>
            <a:r>
              <a:rPr lang="de-CH" dirty="0" err="1" smtClean="0"/>
              <a:t>werkzeuge</a:t>
            </a:r>
            <a:endParaRPr lang="de-CH" dirty="0"/>
          </a:p>
        </p:txBody>
      </p:sp>
      <p:pic>
        <p:nvPicPr>
          <p:cNvPr id="1030" name="Picture 6" descr="inklewriter-logo-sim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0832" y="1429052"/>
            <a:ext cx="6352023" cy="16805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nel1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9224" y="3573016"/>
            <a:ext cx="266429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080" y="5035531"/>
            <a:ext cx="4275864" cy="1015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uppieren 12"/>
          <p:cNvGrpSpPr/>
          <p:nvPr/>
        </p:nvGrpSpPr>
        <p:grpSpPr>
          <a:xfrm>
            <a:off x="173080" y="1429052"/>
            <a:ext cx="3116032" cy="2840783"/>
            <a:chOff x="173080" y="1173163"/>
            <a:chExt cx="3586212" cy="3269430"/>
          </a:xfrm>
        </p:grpSpPr>
        <p:pic>
          <p:nvPicPr>
            <p:cNvPr id="14" name="Picture 4" descr="twine_logo.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080" y="1173163"/>
              <a:ext cx="1933575" cy="22479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a:hlinkClick r:id="rId8"/>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9867" y="2636912"/>
              <a:ext cx="2619425" cy="180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11020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16</a:t>
            </a:fld>
            <a:endParaRPr lang="de-CH" dirty="0"/>
          </a:p>
        </p:txBody>
      </p:sp>
      <p:sp>
        <p:nvSpPr>
          <p:cNvPr id="6" name="Titel 5"/>
          <p:cNvSpPr>
            <a:spLocks noGrp="1"/>
          </p:cNvSpPr>
          <p:nvPr>
            <p:ph type="title"/>
          </p:nvPr>
        </p:nvSpPr>
        <p:spPr/>
        <p:txBody>
          <a:bodyPr/>
          <a:lstStyle/>
          <a:p>
            <a:r>
              <a:rPr lang="de-CH" dirty="0" smtClean="0"/>
              <a:t>Werkzeuge: Gemeinsame Merkmale</a:t>
            </a:r>
            <a:endParaRPr lang="de-CH" dirty="0"/>
          </a:p>
        </p:txBody>
      </p:sp>
      <p:sp>
        <p:nvSpPr>
          <p:cNvPr id="2" name="Textfeld 1"/>
          <p:cNvSpPr txBox="1"/>
          <p:nvPr/>
        </p:nvSpPr>
        <p:spPr>
          <a:xfrm>
            <a:off x="488504" y="1700808"/>
            <a:ext cx="8424936" cy="2677656"/>
          </a:xfrm>
          <a:prstGeom prst="rect">
            <a:avLst/>
          </a:prstGeom>
          <a:noFill/>
        </p:spPr>
        <p:txBody>
          <a:bodyPr wrap="square" rtlCol="0">
            <a:spAutoFit/>
          </a:bodyPr>
          <a:lstStyle/>
          <a:p>
            <a:pPr marL="171450" indent="-171450">
              <a:buFont typeface="Arial" panose="020B0604020202020204" pitchFamily="34" charset="0"/>
              <a:buChar char="•"/>
            </a:pPr>
            <a:r>
              <a:rPr lang="de-CH" dirty="0" smtClean="0">
                <a:latin typeface="+mj-lt"/>
                <a:cs typeface="ＭＳ Ｐゴシック" charset="0"/>
              </a:rPr>
              <a:t>(</a:t>
            </a:r>
            <a:r>
              <a:rPr lang="de-CH" dirty="0">
                <a:latin typeface="+mj-lt"/>
                <a:cs typeface="ＭＳ Ｐゴシック" charset="0"/>
              </a:rPr>
              <a:t>relativ) </a:t>
            </a:r>
            <a:r>
              <a:rPr lang="de-CH" dirty="0" smtClean="0">
                <a:latin typeface="+mj-lt"/>
                <a:cs typeface="ＭＳ Ｐゴシック" charset="0"/>
              </a:rPr>
              <a:t>niederschwellig </a:t>
            </a:r>
            <a:endParaRPr lang="de-CH" dirty="0">
              <a:latin typeface="+mj-lt"/>
              <a:cs typeface="ＭＳ Ｐゴシック" charset="0"/>
            </a:endParaRPr>
          </a:p>
          <a:p>
            <a:pPr marL="171450" indent="-171450">
              <a:buFont typeface="Arial" panose="020B0604020202020204" pitchFamily="34" charset="0"/>
              <a:buChar char="•"/>
            </a:pPr>
            <a:r>
              <a:rPr lang="de-CH" dirty="0" smtClean="0">
                <a:latin typeface="+mj-lt"/>
                <a:cs typeface="ＭＳ Ｐゴシック" charset="0"/>
              </a:rPr>
              <a:t>vielseitig</a:t>
            </a:r>
            <a:endParaRPr lang="de-CH" dirty="0">
              <a:latin typeface="+mj-lt"/>
              <a:cs typeface="ＭＳ Ｐゴシック" charset="0"/>
            </a:endParaRPr>
          </a:p>
          <a:p>
            <a:pPr marL="171450" indent="-171450">
              <a:buFont typeface="Arial" panose="020B0604020202020204" pitchFamily="34" charset="0"/>
              <a:buChar char="•"/>
            </a:pPr>
            <a:r>
              <a:rPr lang="de-CH" dirty="0" smtClean="0">
                <a:latin typeface="+mj-lt"/>
                <a:cs typeface="ＭＳ Ｐゴシック" charset="0"/>
              </a:rPr>
              <a:t>«kostenlos»</a:t>
            </a:r>
            <a:endParaRPr lang="de-CH" dirty="0">
              <a:latin typeface="+mj-lt"/>
              <a:cs typeface="ＭＳ Ｐゴシック" charset="0"/>
            </a:endParaRPr>
          </a:p>
          <a:p>
            <a:pPr marL="171450" indent="-171450">
              <a:buFont typeface="Arial" panose="020B0604020202020204" pitchFamily="34" charset="0"/>
              <a:buChar char="•"/>
            </a:pPr>
            <a:r>
              <a:rPr lang="de-CH" dirty="0">
                <a:latin typeface="+mj-lt"/>
                <a:cs typeface="ＭＳ Ｐゴシック" charset="0"/>
              </a:rPr>
              <a:t>webbasiert </a:t>
            </a:r>
            <a:endParaRPr lang="de-CH" dirty="0" smtClean="0">
              <a:latin typeface="+mj-lt"/>
              <a:cs typeface="ＭＳ Ｐゴシック" charset="0"/>
            </a:endParaRPr>
          </a:p>
          <a:p>
            <a:pPr marL="628650" lvl="1" indent="-171450">
              <a:buFont typeface="Arial" panose="020B0604020202020204" pitchFamily="34" charset="0"/>
              <a:buChar char="•"/>
            </a:pPr>
            <a:r>
              <a:rPr lang="de-CH" dirty="0" smtClean="0">
                <a:latin typeface="+mj-lt"/>
                <a:cs typeface="ＭＳ Ｐゴシック" charset="0"/>
              </a:rPr>
              <a:t>leicht zugänglich</a:t>
            </a:r>
          </a:p>
          <a:p>
            <a:pPr marL="628650" lvl="1" indent="-171450">
              <a:buFont typeface="Arial" panose="020B0604020202020204" pitchFamily="34" charset="0"/>
              <a:buChar char="•"/>
            </a:pPr>
            <a:r>
              <a:rPr lang="de-CH" dirty="0" smtClean="0">
                <a:latin typeface="+mj-lt"/>
                <a:cs typeface="ＭＳ Ｐゴシック" charset="0"/>
              </a:rPr>
              <a:t>Ergebnisse </a:t>
            </a:r>
            <a:r>
              <a:rPr lang="de-CH" dirty="0">
                <a:latin typeface="+mj-lt"/>
                <a:cs typeface="ＭＳ Ｐゴシック" charset="0"/>
              </a:rPr>
              <a:t>können leicht </a:t>
            </a:r>
            <a:r>
              <a:rPr lang="de-CH" dirty="0" smtClean="0">
                <a:latin typeface="+mj-lt"/>
                <a:cs typeface="ＭＳ Ｐゴシック" charset="0"/>
              </a:rPr>
              <a:t>geteilt und verbreitet werden</a:t>
            </a:r>
            <a:endParaRPr lang="de-CH" dirty="0">
              <a:latin typeface="+mj-lt"/>
              <a:cs typeface="ＭＳ Ｐゴシック" charset="0"/>
            </a:endParaRPr>
          </a:p>
          <a:p>
            <a:endParaRPr lang="de-CH" dirty="0">
              <a:latin typeface="+mj-lt"/>
            </a:endParaRPr>
          </a:p>
        </p:txBody>
      </p:sp>
    </p:spTree>
    <p:extLst>
      <p:ext uri="{BB962C8B-B14F-4D97-AF65-F5344CB8AC3E}">
        <p14:creationId xmlns:p14="http://schemas.microsoft.com/office/powerpoint/2010/main" val="10057468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17</a:t>
            </a:fld>
            <a:endParaRPr lang="de-CH" dirty="0"/>
          </a:p>
        </p:txBody>
      </p:sp>
      <p:sp>
        <p:nvSpPr>
          <p:cNvPr id="6" name="Titel 5"/>
          <p:cNvSpPr>
            <a:spLocks noGrp="1"/>
          </p:cNvSpPr>
          <p:nvPr>
            <p:ph type="title"/>
          </p:nvPr>
        </p:nvSpPr>
        <p:spPr/>
        <p:txBody>
          <a:bodyPr/>
          <a:lstStyle/>
          <a:p>
            <a:r>
              <a:rPr lang="de-CH" dirty="0" smtClean="0"/>
              <a:t>Werkzeuge: «</a:t>
            </a:r>
            <a:r>
              <a:rPr lang="de-CH" dirty="0" err="1" smtClean="0"/>
              <a:t>Inklewriter</a:t>
            </a:r>
            <a:r>
              <a:rPr lang="de-CH" dirty="0" smtClean="0"/>
              <a:t>»</a:t>
            </a:r>
            <a:endParaRPr lang="de-CH" dirty="0"/>
          </a:p>
        </p:txBody>
      </p:sp>
      <p:sp>
        <p:nvSpPr>
          <p:cNvPr id="2" name="Textfeld 1"/>
          <p:cNvSpPr txBox="1"/>
          <p:nvPr/>
        </p:nvSpPr>
        <p:spPr>
          <a:xfrm>
            <a:off x="1687252" y="1233239"/>
            <a:ext cx="7601880" cy="5539978"/>
          </a:xfrm>
          <a:prstGeom prst="rect">
            <a:avLst/>
          </a:prstGeom>
          <a:noFill/>
        </p:spPr>
        <p:txBody>
          <a:bodyPr wrap="square" rtlCol="0">
            <a:spAutoFit/>
          </a:bodyPr>
          <a:lstStyle/>
          <a:p>
            <a:r>
              <a:rPr lang="de-CH" b="1" dirty="0" smtClean="0">
                <a:latin typeface="+mj-lt"/>
              </a:rPr>
              <a:t>Vorteile:</a:t>
            </a:r>
          </a:p>
          <a:p>
            <a:pPr marL="342900" indent="-342900">
              <a:buFont typeface="Arial" panose="020B0604020202020204" pitchFamily="34" charset="0"/>
              <a:buChar char="•"/>
            </a:pPr>
            <a:r>
              <a:rPr lang="de-CH" sz="1800" dirty="0" smtClean="0">
                <a:latin typeface="+mj-lt"/>
              </a:rPr>
              <a:t>Relativ intuitive Bedienung</a:t>
            </a:r>
          </a:p>
          <a:p>
            <a:pPr marL="342900" indent="-342900">
              <a:buFont typeface="Arial" panose="020B0604020202020204" pitchFamily="34" charset="0"/>
              <a:buChar char="•"/>
            </a:pPr>
            <a:r>
              <a:rPr lang="de-CH" sz="1800" dirty="0" smtClean="0">
                <a:latin typeface="+mj-lt"/>
              </a:rPr>
              <a:t>Kostenlos</a:t>
            </a:r>
          </a:p>
          <a:p>
            <a:pPr marL="342900" indent="-342900">
              <a:buFont typeface="Arial" panose="020B0604020202020204" pitchFamily="34" charset="0"/>
              <a:buChar char="•"/>
            </a:pPr>
            <a:r>
              <a:rPr lang="de-CH" sz="1800" dirty="0" smtClean="0">
                <a:latin typeface="+mj-lt"/>
              </a:rPr>
              <a:t>Sehr gutes (englischsprachiges) Tutorial im Tool selbst eingebaut</a:t>
            </a:r>
          </a:p>
          <a:p>
            <a:pPr marL="342900" indent="-342900">
              <a:buFont typeface="Arial" panose="020B0604020202020204" pitchFamily="34" charset="0"/>
              <a:buChar char="•"/>
            </a:pPr>
            <a:r>
              <a:rPr lang="de-CH" sz="1800" dirty="0" smtClean="0">
                <a:latin typeface="+mj-lt"/>
              </a:rPr>
              <a:t>Geschichten können relativ leicht mit interaktiven Elemente («wenn-dann»-Elemente, Zähler etc.) angereichert </a:t>
            </a:r>
            <a:r>
              <a:rPr lang="de-CH" sz="1800" dirty="0" smtClean="0">
                <a:latin typeface="+mj-lt"/>
              </a:rPr>
              <a:t>werden</a:t>
            </a:r>
            <a:endParaRPr lang="de-CH" sz="1800" dirty="0" smtClean="0">
              <a:latin typeface="+mj-lt"/>
            </a:endParaRPr>
          </a:p>
          <a:p>
            <a:pPr marL="342900" indent="-342900">
              <a:buFont typeface="Arial" panose="020B0604020202020204" pitchFamily="34" charset="0"/>
              <a:buChar char="•"/>
            </a:pPr>
            <a:r>
              <a:rPr lang="de-CH" sz="1800" dirty="0" smtClean="0">
                <a:latin typeface="+mj-lt"/>
              </a:rPr>
              <a:t>Webbasiert, keine Installation notwendig</a:t>
            </a:r>
          </a:p>
          <a:p>
            <a:pPr marL="342900" indent="-342900">
              <a:buFont typeface="Arial" panose="020B0604020202020204" pitchFamily="34" charset="0"/>
              <a:buChar char="•"/>
            </a:pPr>
            <a:endParaRPr lang="de-CH" dirty="0">
              <a:latin typeface="+mj-lt"/>
            </a:endParaRPr>
          </a:p>
          <a:p>
            <a:r>
              <a:rPr lang="de-CH" b="1" dirty="0" smtClean="0">
                <a:latin typeface="+mj-lt"/>
              </a:rPr>
              <a:t>Nachteile:</a:t>
            </a:r>
          </a:p>
          <a:p>
            <a:pPr marL="342900" indent="-342900">
              <a:buFont typeface="Arial" panose="020B0604020202020204" pitchFamily="34" charset="0"/>
              <a:buChar char="•"/>
            </a:pPr>
            <a:r>
              <a:rPr lang="de-CH" sz="1800" dirty="0" smtClean="0">
                <a:latin typeface="+mj-lt"/>
              </a:rPr>
              <a:t>Wenig visuelle Gestaltungsmöglichkeiten</a:t>
            </a:r>
          </a:p>
          <a:p>
            <a:pPr marL="342900" indent="-342900">
              <a:buFont typeface="Arial" panose="020B0604020202020204" pitchFamily="34" charset="0"/>
              <a:buChar char="•"/>
            </a:pPr>
            <a:r>
              <a:rPr lang="de-CH" sz="1800" dirty="0" smtClean="0">
                <a:latin typeface="+mj-lt"/>
              </a:rPr>
              <a:t>Geschichten können nicht eingebunden werden in andere Websites</a:t>
            </a:r>
          </a:p>
          <a:p>
            <a:pPr marL="342900" indent="-342900">
              <a:buFont typeface="Arial" panose="020B0604020202020204" pitchFamily="34" charset="0"/>
              <a:buChar char="•"/>
            </a:pPr>
            <a:r>
              <a:rPr lang="de-CH" sz="1800" dirty="0" smtClean="0">
                <a:latin typeface="+mj-lt"/>
              </a:rPr>
              <a:t>Beschränkte Möglichkeiten, andere Medien einzubinden (Ausnahme: Bilder)</a:t>
            </a:r>
          </a:p>
          <a:p>
            <a:pPr marL="342900" indent="-342900">
              <a:buFont typeface="Arial" panose="020B0604020202020204" pitchFamily="34" charset="0"/>
              <a:buChar char="•"/>
            </a:pPr>
            <a:endParaRPr lang="de-CH" sz="1800" dirty="0">
              <a:latin typeface="+mj-lt"/>
            </a:endParaRPr>
          </a:p>
          <a:p>
            <a:r>
              <a:rPr lang="de-CH" sz="1800" dirty="0" smtClean="0">
                <a:latin typeface="+mj-lt"/>
              </a:rPr>
              <a:t>=&gt; Insgesamt benutzerfreundlichstes Werkzeug für Einsatz in Lehre, auch ohne Vorkenntnisse</a:t>
            </a:r>
            <a:endParaRPr lang="de-CH" sz="1800" dirty="0">
              <a:latin typeface="+mj-lt"/>
            </a:endParaRPr>
          </a:p>
          <a:p>
            <a:pPr marL="342900" indent="-342900">
              <a:buFont typeface="Arial" panose="020B0604020202020204" pitchFamily="34" charset="0"/>
              <a:buChar char="•"/>
            </a:pPr>
            <a:endParaRPr lang="de-CH" dirty="0" smtClean="0">
              <a:latin typeface="+mj-lt"/>
            </a:endParaRPr>
          </a:p>
          <a:p>
            <a:endParaRPr lang="de-CH" dirty="0">
              <a:latin typeface="+mj-lt"/>
            </a:endParaRPr>
          </a:p>
        </p:txBody>
      </p:sp>
      <p:pic>
        <p:nvPicPr>
          <p:cNvPr id="9" name="Picture 6" descr="inklewriter-logo-sim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489688" y="3025833"/>
            <a:ext cx="4952393" cy="131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87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18</a:t>
            </a:fld>
            <a:endParaRPr lang="de-CH" dirty="0"/>
          </a:p>
        </p:txBody>
      </p:sp>
      <p:sp>
        <p:nvSpPr>
          <p:cNvPr id="6" name="Titel 5"/>
          <p:cNvSpPr>
            <a:spLocks noGrp="1"/>
          </p:cNvSpPr>
          <p:nvPr>
            <p:ph type="title"/>
          </p:nvPr>
        </p:nvSpPr>
        <p:spPr/>
        <p:txBody>
          <a:bodyPr/>
          <a:lstStyle/>
          <a:p>
            <a:r>
              <a:rPr lang="de-CH" dirty="0" smtClean="0"/>
              <a:t>Werkzeuge: «</a:t>
            </a:r>
            <a:r>
              <a:rPr lang="de-CH" dirty="0" err="1" smtClean="0"/>
              <a:t>Inklewriter</a:t>
            </a:r>
            <a:r>
              <a:rPr lang="de-CH" dirty="0" smtClean="0"/>
              <a:t>»</a:t>
            </a:r>
            <a:endParaRPr lang="de-CH" dirty="0"/>
          </a:p>
        </p:txBody>
      </p:sp>
      <p:sp>
        <p:nvSpPr>
          <p:cNvPr id="2" name="Textfeld 1"/>
          <p:cNvSpPr txBox="1"/>
          <p:nvPr/>
        </p:nvSpPr>
        <p:spPr>
          <a:xfrm>
            <a:off x="1671600" y="1547168"/>
            <a:ext cx="7601880" cy="2585323"/>
          </a:xfrm>
          <a:prstGeom prst="rect">
            <a:avLst/>
          </a:prstGeom>
          <a:noFill/>
        </p:spPr>
        <p:txBody>
          <a:bodyPr wrap="square" rtlCol="0">
            <a:spAutoFit/>
          </a:bodyPr>
          <a:lstStyle/>
          <a:p>
            <a:r>
              <a:rPr lang="de-CH" b="1" dirty="0" err="1" smtClean="0">
                <a:latin typeface="+mj-lt"/>
              </a:rPr>
              <a:t>Good</a:t>
            </a:r>
            <a:r>
              <a:rPr lang="de-CH" b="1" dirty="0" smtClean="0">
                <a:latin typeface="+mj-lt"/>
              </a:rPr>
              <a:t> Practice-Beispiele:</a:t>
            </a:r>
          </a:p>
          <a:p>
            <a:pPr marL="342900" indent="-342900">
              <a:buFont typeface="Arial" panose="020B0604020202020204" pitchFamily="34" charset="0"/>
              <a:buChar char="•"/>
            </a:pPr>
            <a:r>
              <a:rPr lang="de-CH" sz="1800" dirty="0" smtClean="0">
                <a:latin typeface="+mj-lt"/>
              </a:rPr>
              <a:t>«</a:t>
            </a:r>
            <a:r>
              <a:rPr lang="de-CH" sz="1800" dirty="0" smtClean="0">
                <a:latin typeface="+mj-lt"/>
                <a:hlinkClick r:id="rId3"/>
              </a:rPr>
              <a:t>80 Days</a:t>
            </a:r>
            <a:r>
              <a:rPr lang="de-CH" sz="1800" dirty="0" smtClean="0">
                <a:latin typeface="+mj-lt"/>
              </a:rPr>
              <a:t>» (für Smartphones)</a:t>
            </a:r>
          </a:p>
          <a:p>
            <a:pPr marL="342900" indent="-342900">
              <a:buFont typeface="Arial" panose="020B0604020202020204" pitchFamily="34" charset="0"/>
              <a:buChar char="•"/>
            </a:pPr>
            <a:endParaRPr lang="de-CH" dirty="0">
              <a:latin typeface="+mj-lt"/>
            </a:endParaRPr>
          </a:p>
          <a:p>
            <a:r>
              <a:rPr lang="de-CH" b="1" dirty="0" smtClean="0">
                <a:latin typeface="+mj-lt"/>
              </a:rPr>
              <a:t>Wichtige Links:</a:t>
            </a:r>
          </a:p>
          <a:p>
            <a:pPr marL="342900" indent="-342900">
              <a:buFont typeface="Arial" panose="020B0604020202020204" pitchFamily="34" charset="0"/>
              <a:buChar char="•"/>
            </a:pPr>
            <a:r>
              <a:rPr lang="de-CH" sz="1800" dirty="0" smtClean="0">
                <a:latin typeface="+mj-lt"/>
              </a:rPr>
              <a:t>Link zur offiziellen </a:t>
            </a:r>
            <a:r>
              <a:rPr lang="de-CH" sz="1800" dirty="0" smtClean="0">
                <a:latin typeface="+mj-lt"/>
                <a:hlinkClick r:id="rId4"/>
              </a:rPr>
              <a:t>Website </a:t>
            </a:r>
            <a:endParaRPr lang="de-CH" sz="1800" dirty="0">
              <a:latin typeface="+mj-lt"/>
            </a:endParaRPr>
          </a:p>
          <a:p>
            <a:pPr marL="342900" indent="-342900">
              <a:buFont typeface="Arial" panose="020B0604020202020204" pitchFamily="34" charset="0"/>
              <a:buChar char="•"/>
            </a:pPr>
            <a:endParaRPr lang="de-CH" dirty="0" smtClean="0">
              <a:latin typeface="+mj-lt"/>
            </a:endParaRPr>
          </a:p>
          <a:p>
            <a:endParaRPr lang="de-CH" dirty="0">
              <a:latin typeface="+mj-lt"/>
            </a:endParaRPr>
          </a:p>
        </p:txBody>
      </p:sp>
      <p:pic>
        <p:nvPicPr>
          <p:cNvPr id="9" name="Picture 6" descr="inklewriter-logo-simp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489688" y="3025833"/>
            <a:ext cx="4952393" cy="131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992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19</a:t>
            </a:fld>
            <a:endParaRPr lang="de-CH" dirty="0"/>
          </a:p>
        </p:txBody>
      </p:sp>
      <p:sp>
        <p:nvSpPr>
          <p:cNvPr id="6" name="Titel 5"/>
          <p:cNvSpPr>
            <a:spLocks noGrp="1"/>
          </p:cNvSpPr>
          <p:nvPr>
            <p:ph type="title"/>
          </p:nvPr>
        </p:nvSpPr>
        <p:spPr/>
        <p:txBody>
          <a:bodyPr/>
          <a:lstStyle/>
          <a:p>
            <a:r>
              <a:rPr lang="de-CH" dirty="0" smtClean="0"/>
              <a:t>Werkzeuge: «</a:t>
            </a:r>
            <a:r>
              <a:rPr lang="de-CH" dirty="0" err="1" smtClean="0"/>
              <a:t>Twine</a:t>
            </a:r>
            <a:r>
              <a:rPr lang="de-CH" dirty="0" smtClean="0"/>
              <a:t>»</a:t>
            </a:r>
            <a:endParaRPr lang="de-CH" dirty="0"/>
          </a:p>
        </p:txBody>
      </p:sp>
      <p:pic>
        <p:nvPicPr>
          <p:cNvPr id="1028" name="Picture 4" descr="twin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80" y="1173163"/>
            <a:ext cx="1568767" cy="18237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ring-314346_640.jpg"/>
          <p:cNvPicPr>
            <a:picLocks noChangeAspect="1" noChangeArrowheads="1"/>
          </p:cNvPicPr>
          <p:nvPr/>
        </p:nvPicPr>
        <p:blipFill rotWithShape="1">
          <a:blip r:embed="rId4">
            <a:extLst>
              <a:ext uri="{28A0092B-C50C-407E-A947-70E740481C1C}">
                <a14:useLocalDpi xmlns:a14="http://schemas.microsoft.com/office/drawing/2010/main" val="0"/>
              </a:ext>
            </a:extLst>
          </a:blip>
          <a:srcRect l="15688" t="16074" r="17635" b="13173"/>
          <a:stretch/>
        </p:blipFill>
        <p:spPr bwMode="auto">
          <a:xfrm>
            <a:off x="1208584" y="2276872"/>
            <a:ext cx="1728192" cy="1212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2928020" y="1412776"/>
            <a:ext cx="6561484" cy="6093976"/>
          </a:xfrm>
          <a:prstGeom prst="rect">
            <a:avLst/>
          </a:prstGeom>
          <a:noFill/>
        </p:spPr>
        <p:txBody>
          <a:bodyPr wrap="square" rtlCol="0">
            <a:spAutoFit/>
          </a:bodyPr>
          <a:lstStyle/>
          <a:p>
            <a:r>
              <a:rPr lang="de-CH" b="1" dirty="0" smtClean="0">
                <a:latin typeface="+mj-lt"/>
              </a:rPr>
              <a:t>Vorteile:</a:t>
            </a:r>
          </a:p>
          <a:p>
            <a:pPr marL="342900" indent="-342900">
              <a:buFont typeface="Arial" panose="020B0604020202020204" pitchFamily="34" charset="0"/>
              <a:buChar char="•"/>
            </a:pPr>
            <a:r>
              <a:rPr lang="de-CH" sz="1800" dirty="0" smtClean="0">
                <a:latin typeface="+mj-lt"/>
              </a:rPr>
              <a:t>Kostenlos</a:t>
            </a:r>
          </a:p>
          <a:p>
            <a:pPr marL="342900" indent="-342900">
              <a:buFont typeface="Arial" panose="020B0604020202020204" pitchFamily="34" charset="0"/>
              <a:buChar char="•"/>
            </a:pPr>
            <a:r>
              <a:rPr lang="de-CH" sz="1800" dirty="0" smtClean="0">
                <a:latin typeface="+mj-lt"/>
              </a:rPr>
              <a:t>Relativ intuitiv</a:t>
            </a:r>
          </a:p>
          <a:p>
            <a:pPr marL="342900" indent="-342900">
              <a:buFont typeface="Arial" panose="020B0604020202020204" pitchFamily="34" charset="0"/>
              <a:buChar char="•"/>
            </a:pPr>
            <a:r>
              <a:rPr lang="de-CH" sz="1800" dirty="0">
                <a:latin typeface="+mj-lt"/>
              </a:rPr>
              <a:t>Grosse, aktive  (englischsprachige) Community mit vielen Beispielen</a:t>
            </a:r>
          </a:p>
          <a:p>
            <a:pPr marL="342900" indent="-342900">
              <a:buFont typeface="Arial" panose="020B0604020202020204" pitchFamily="34" charset="0"/>
              <a:buChar char="•"/>
            </a:pPr>
            <a:r>
              <a:rPr lang="de-CH" sz="1800" dirty="0" smtClean="0">
                <a:latin typeface="+mj-lt"/>
              </a:rPr>
              <a:t>Ergebnisse </a:t>
            </a:r>
            <a:r>
              <a:rPr lang="de-CH" sz="1800" dirty="0" err="1" smtClean="0">
                <a:latin typeface="+mj-lt"/>
              </a:rPr>
              <a:t>html</a:t>
            </a:r>
            <a:r>
              <a:rPr lang="de-CH" sz="1800" dirty="0" smtClean="0">
                <a:latin typeface="+mj-lt"/>
              </a:rPr>
              <a:t>/Java</a:t>
            </a:r>
          </a:p>
          <a:p>
            <a:pPr marL="800100" lvl="1" indent="-342900">
              <a:buFont typeface="Arial" panose="020B0604020202020204" pitchFamily="34" charset="0"/>
              <a:buChar char="•"/>
            </a:pPr>
            <a:r>
              <a:rPr lang="de-CH" sz="1800" dirty="0" smtClean="0">
                <a:latin typeface="+mj-lt"/>
              </a:rPr>
              <a:t>Können in andere Websites (z.B. Klassenwebsite) eingebaut werden</a:t>
            </a:r>
          </a:p>
          <a:p>
            <a:pPr marL="800100" lvl="1" indent="-342900">
              <a:buFont typeface="Arial" panose="020B0604020202020204" pitchFamily="34" charset="0"/>
              <a:buChar char="•"/>
            </a:pPr>
            <a:r>
              <a:rPr lang="de-CH" sz="1800" dirty="0" smtClean="0">
                <a:latin typeface="+mj-lt"/>
              </a:rPr>
              <a:t>Bei entsprechenden Webgestaltungs-Kenntnissen viele Darstellungsmöglichkeiten</a:t>
            </a:r>
          </a:p>
          <a:p>
            <a:endParaRPr lang="de-CH" dirty="0">
              <a:latin typeface="+mj-lt"/>
            </a:endParaRPr>
          </a:p>
          <a:p>
            <a:r>
              <a:rPr lang="de-CH" b="1" dirty="0" smtClean="0">
                <a:latin typeface="+mj-lt"/>
              </a:rPr>
              <a:t>Nachteile:</a:t>
            </a:r>
          </a:p>
          <a:p>
            <a:pPr marL="342900" indent="-342900">
              <a:buFont typeface="Arial" panose="020B0604020202020204" pitchFamily="34" charset="0"/>
              <a:buChar char="•"/>
            </a:pPr>
            <a:r>
              <a:rPr lang="de-CH" sz="1800" dirty="0">
                <a:latin typeface="+mj-lt"/>
              </a:rPr>
              <a:t>Muss heruntergeladen und </a:t>
            </a:r>
            <a:r>
              <a:rPr lang="de-CH" sz="1800" dirty="0" smtClean="0">
                <a:latin typeface="+mj-lt"/>
              </a:rPr>
              <a:t>installiert werden</a:t>
            </a:r>
          </a:p>
          <a:p>
            <a:pPr marL="342900" indent="-342900">
              <a:buFont typeface="Arial" panose="020B0604020202020204" pitchFamily="34" charset="0"/>
              <a:buChar char="•"/>
            </a:pPr>
            <a:r>
              <a:rPr lang="de-CH" sz="1800" dirty="0" smtClean="0">
                <a:latin typeface="+mj-lt"/>
              </a:rPr>
              <a:t>Geschichten müssen extern «gehostet» werden</a:t>
            </a:r>
          </a:p>
          <a:p>
            <a:pPr marL="342900" indent="-342900">
              <a:buFont typeface="Arial" panose="020B0604020202020204" pitchFamily="34" charset="0"/>
              <a:buChar char="•"/>
            </a:pPr>
            <a:r>
              <a:rPr lang="de-CH" sz="1800" dirty="0" smtClean="0">
                <a:latin typeface="+mj-lt"/>
              </a:rPr>
              <a:t>Erstellung komplexer als </a:t>
            </a:r>
            <a:r>
              <a:rPr lang="de-CH" sz="1800" dirty="0" err="1" smtClean="0">
                <a:latin typeface="+mj-lt"/>
              </a:rPr>
              <a:t>Inklewriter</a:t>
            </a:r>
            <a:r>
              <a:rPr lang="de-CH" sz="1800" dirty="0" smtClean="0">
                <a:latin typeface="+mj-lt"/>
              </a:rPr>
              <a:t> (aber von interessierten S&amp;S zumindest auf Stufe Sek. II erlernbar)</a:t>
            </a:r>
          </a:p>
          <a:p>
            <a:pPr marL="342900" indent="-342900">
              <a:buFont typeface="Arial" panose="020B0604020202020204" pitchFamily="34" charset="0"/>
              <a:buChar char="•"/>
            </a:pPr>
            <a:endParaRPr lang="de-CH" sz="1800" dirty="0" smtClean="0">
              <a:latin typeface="+mj-lt"/>
            </a:endParaRPr>
          </a:p>
          <a:p>
            <a:pPr marL="342900" indent="-342900">
              <a:buFont typeface="Arial" panose="020B0604020202020204" pitchFamily="34" charset="0"/>
              <a:buChar char="•"/>
            </a:pPr>
            <a:endParaRPr lang="de-CH" sz="1800" dirty="0">
              <a:latin typeface="+mj-lt"/>
            </a:endParaRPr>
          </a:p>
          <a:p>
            <a:pPr marL="342900" indent="-342900">
              <a:buFont typeface="Arial" panose="020B0604020202020204" pitchFamily="34" charset="0"/>
              <a:buChar char="•"/>
            </a:pPr>
            <a:endParaRPr lang="de-CH" dirty="0" smtClean="0">
              <a:latin typeface="+mj-lt"/>
            </a:endParaRPr>
          </a:p>
          <a:p>
            <a:endParaRPr lang="de-CH" dirty="0">
              <a:latin typeface="+mj-lt"/>
            </a:endParaRPr>
          </a:p>
        </p:txBody>
      </p:sp>
    </p:spTree>
    <p:extLst>
      <p:ext uri="{BB962C8B-B14F-4D97-AF65-F5344CB8AC3E}">
        <p14:creationId xmlns:p14="http://schemas.microsoft.com/office/powerpoint/2010/main" val="3415662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Was Sind interaktive Geschichten?</a:t>
            </a:r>
            <a:endParaRPr lang="de-DE" dirty="0"/>
          </a:p>
        </p:txBody>
      </p:sp>
      <p:sp>
        <p:nvSpPr>
          <p:cNvPr id="4" name="Datumsplatzhalter 3"/>
          <p:cNvSpPr>
            <a:spLocks noGrp="1"/>
          </p:cNvSpPr>
          <p:nvPr>
            <p:ph type="dt" sz="half" idx="10"/>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1"/>
          </p:nvPr>
        </p:nvSpPr>
        <p:spPr/>
        <p:txBody>
          <a:bodyPr/>
          <a:lstStyle/>
          <a:p>
            <a:pPr>
              <a:defRPr/>
            </a:pPr>
            <a:fld id="{7B92AAA4-D506-48BD-A13E-CDA08EE00415}" type="slidenum">
              <a:rPr lang="de-CH" smtClean="0"/>
              <a:pPr>
                <a:defRPr/>
              </a:pPr>
              <a:t>2</a:t>
            </a:fld>
            <a:endParaRPr lang="de-CH" dirty="0"/>
          </a:p>
        </p:txBody>
      </p:sp>
    </p:spTree>
    <p:extLst>
      <p:ext uri="{BB962C8B-B14F-4D97-AF65-F5344CB8AC3E}">
        <p14:creationId xmlns:p14="http://schemas.microsoft.com/office/powerpoint/2010/main" val="3871266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20</a:t>
            </a:fld>
            <a:endParaRPr lang="de-CH" dirty="0"/>
          </a:p>
        </p:txBody>
      </p:sp>
      <p:sp>
        <p:nvSpPr>
          <p:cNvPr id="6" name="Titel 5"/>
          <p:cNvSpPr>
            <a:spLocks noGrp="1"/>
          </p:cNvSpPr>
          <p:nvPr>
            <p:ph type="title"/>
          </p:nvPr>
        </p:nvSpPr>
        <p:spPr/>
        <p:txBody>
          <a:bodyPr/>
          <a:lstStyle/>
          <a:p>
            <a:r>
              <a:rPr lang="de-CH" dirty="0" smtClean="0"/>
              <a:t>Werkzeuge: «</a:t>
            </a:r>
            <a:r>
              <a:rPr lang="de-CH" dirty="0" err="1" smtClean="0"/>
              <a:t>Twine</a:t>
            </a:r>
            <a:r>
              <a:rPr lang="de-CH" dirty="0" smtClean="0"/>
              <a:t>»</a:t>
            </a:r>
            <a:endParaRPr lang="de-CH" dirty="0"/>
          </a:p>
        </p:txBody>
      </p:sp>
      <p:pic>
        <p:nvPicPr>
          <p:cNvPr id="1028" name="Picture 4" descr="twin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80" y="1173163"/>
            <a:ext cx="1568767" cy="18237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ring-314346_640.jpg"/>
          <p:cNvPicPr>
            <a:picLocks noChangeAspect="1" noChangeArrowheads="1"/>
          </p:cNvPicPr>
          <p:nvPr/>
        </p:nvPicPr>
        <p:blipFill rotWithShape="1">
          <a:blip r:embed="rId4">
            <a:extLst>
              <a:ext uri="{28A0092B-C50C-407E-A947-70E740481C1C}">
                <a14:useLocalDpi xmlns:a14="http://schemas.microsoft.com/office/drawing/2010/main" val="0"/>
              </a:ext>
            </a:extLst>
          </a:blip>
          <a:srcRect l="15688" t="16074" r="17635" b="13173"/>
          <a:stretch/>
        </p:blipFill>
        <p:spPr bwMode="auto">
          <a:xfrm>
            <a:off x="1208584" y="2276872"/>
            <a:ext cx="1728192" cy="12120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2928020" y="1412776"/>
            <a:ext cx="6561484" cy="5816977"/>
          </a:xfrm>
          <a:prstGeom prst="rect">
            <a:avLst/>
          </a:prstGeom>
          <a:noFill/>
        </p:spPr>
        <p:txBody>
          <a:bodyPr wrap="square" rtlCol="0">
            <a:spAutoFit/>
          </a:bodyPr>
          <a:lstStyle/>
          <a:p>
            <a:r>
              <a:rPr lang="de-CH" sz="3200" b="1" dirty="0" err="1">
                <a:latin typeface="+mj-lt"/>
              </a:rPr>
              <a:t>Good</a:t>
            </a:r>
            <a:r>
              <a:rPr lang="de-CH" sz="3200" b="1" dirty="0">
                <a:latin typeface="+mj-lt"/>
              </a:rPr>
              <a:t> Practice-Beispiele:</a:t>
            </a:r>
          </a:p>
          <a:p>
            <a:pPr marL="342900" indent="-342900">
              <a:buFont typeface="Arial" panose="020B0604020202020204" pitchFamily="34" charset="0"/>
              <a:buChar char="•"/>
            </a:pPr>
            <a:r>
              <a:rPr lang="de-CH" dirty="0" smtClean="0">
                <a:latin typeface="+mj-lt"/>
              </a:rPr>
              <a:t>«</a:t>
            </a:r>
            <a:r>
              <a:rPr lang="de-CH" dirty="0" err="1">
                <a:latin typeface="+mj-lt"/>
                <a:hlinkClick r:id="rId5"/>
              </a:rPr>
              <a:t>Beneath</a:t>
            </a:r>
            <a:r>
              <a:rPr lang="de-CH" dirty="0">
                <a:latin typeface="+mj-lt"/>
                <a:hlinkClick r:id="rId5"/>
              </a:rPr>
              <a:t> </a:t>
            </a:r>
            <a:r>
              <a:rPr lang="de-CH" dirty="0" err="1" smtClean="0">
                <a:latin typeface="+mj-lt"/>
                <a:hlinkClick r:id="rId5"/>
              </a:rPr>
              <a:t>Flows</a:t>
            </a:r>
            <a:r>
              <a:rPr lang="de-CH" dirty="0" smtClean="0">
                <a:latin typeface="+mj-lt"/>
              </a:rPr>
              <a:t>» und «</a:t>
            </a:r>
            <a:r>
              <a:rPr lang="de-CH" dirty="0" smtClean="0">
                <a:latin typeface="+mj-lt"/>
                <a:hlinkClick r:id="rId6"/>
              </a:rPr>
              <a:t>The </a:t>
            </a:r>
            <a:r>
              <a:rPr lang="de-CH" dirty="0" err="1" smtClean="0">
                <a:latin typeface="+mj-lt"/>
                <a:hlinkClick r:id="rId6"/>
              </a:rPr>
              <a:t>Domovoi</a:t>
            </a:r>
            <a:r>
              <a:rPr lang="de-CH" dirty="0" smtClean="0">
                <a:latin typeface="+mj-lt"/>
              </a:rPr>
              <a:t>» von Kevin Snow</a:t>
            </a:r>
          </a:p>
          <a:p>
            <a:pPr marL="342900" indent="-342900">
              <a:buFont typeface="Arial" panose="020B0604020202020204" pitchFamily="34" charset="0"/>
              <a:buChar char="•"/>
            </a:pPr>
            <a:r>
              <a:rPr lang="de-CH" dirty="0" smtClean="0">
                <a:latin typeface="+mj-lt"/>
              </a:rPr>
              <a:t>«</a:t>
            </a:r>
            <a:r>
              <a:rPr lang="de-CH" dirty="0" smtClean="0">
                <a:latin typeface="+mj-lt"/>
                <a:hlinkClick r:id="rId7"/>
              </a:rPr>
              <a:t>Even </a:t>
            </a:r>
            <a:r>
              <a:rPr lang="de-CH" dirty="0" err="1" smtClean="0">
                <a:latin typeface="+mj-lt"/>
                <a:hlinkClick r:id="rId7"/>
              </a:rPr>
              <a:t>Cowgirls</a:t>
            </a:r>
            <a:r>
              <a:rPr lang="de-CH" dirty="0" smtClean="0">
                <a:latin typeface="+mj-lt"/>
                <a:hlinkClick r:id="rId7"/>
              </a:rPr>
              <a:t> </a:t>
            </a:r>
            <a:r>
              <a:rPr lang="de-CH" dirty="0" err="1" smtClean="0">
                <a:latin typeface="+mj-lt"/>
                <a:hlinkClick r:id="rId7"/>
              </a:rPr>
              <a:t>Bleed</a:t>
            </a:r>
            <a:r>
              <a:rPr lang="de-CH" dirty="0" smtClean="0">
                <a:latin typeface="+mj-lt"/>
              </a:rPr>
              <a:t>» von Christine Love</a:t>
            </a:r>
          </a:p>
          <a:p>
            <a:pPr marL="342900" indent="-342900">
              <a:buFont typeface="Arial" panose="020B0604020202020204" pitchFamily="34" charset="0"/>
              <a:buChar char="•"/>
            </a:pPr>
            <a:r>
              <a:rPr lang="de-CH" dirty="0" smtClean="0">
                <a:latin typeface="+mj-lt"/>
              </a:rPr>
              <a:t>«</a:t>
            </a:r>
            <a:r>
              <a:rPr lang="de-CH" dirty="0" smtClean="0">
                <a:latin typeface="+mj-lt"/>
                <a:hlinkClick r:id="rId8"/>
              </a:rPr>
              <a:t>Queer Lovers At The End </a:t>
            </a:r>
            <a:r>
              <a:rPr lang="de-CH" dirty="0" err="1" smtClean="0">
                <a:latin typeface="+mj-lt"/>
                <a:hlinkClick r:id="rId8"/>
              </a:rPr>
              <a:t>of</a:t>
            </a:r>
            <a:r>
              <a:rPr lang="de-CH" dirty="0" smtClean="0">
                <a:latin typeface="+mj-lt"/>
                <a:hlinkClick r:id="rId8"/>
              </a:rPr>
              <a:t> </a:t>
            </a:r>
            <a:r>
              <a:rPr lang="de-CH" dirty="0" err="1" smtClean="0">
                <a:latin typeface="+mj-lt"/>
                <a:hlinkClick r:id="rId8"/>
              </a:rPr>
              <a:t>the</a:t>
            </a:r>
            <a:r>
              <a:rPr lang="de-CH" dirty="0" smtClean="0">
                <a:latin typeface="+mj-lt"/>
                <a:hlinkClick r:id="rId8"/>
              </a:rPr>
              <a:t> World</a:t>
            </a:r>
            <a:r>
              <a:rPr lang="de-CH" dirty="0" smtClean="0">
                <a:latin typeface="+mj-lt"/>
              </a:rPr>
              <a:t>» von Anna </a:t>
            </a:r>
            <a:r>
              <a:rPr lang="de-CH" dirty="0" err="1" smtClean="0">
                <a:latin typeface="+mj-lt"/>
              </a:rPr>
              <a:t>Anthropy</a:t>
            </a:r>
            <a:endParaRPr lang="de-CH" dirty="0" smtClean="0">
              <a:latin typeface="+mj-lt"/>
            </a:endParaRPr>
          </a:p>
          <a:p>
            <a:endParaRPr lang="de-CH" dirty="0" smtClean="0">
              <a:latin typeface="+mj-lt"/>
            </a:endParaRPr>
          </a:p>
          <a:p>
            <a:pPr marL="342900" indent="-342900">
              <a:buFont typeface="Arial" panose="020B0604020202020204" pitchFamily="34" charset="0"/>
              <a:buChar char="•"/>
            </a:pPr>
            <a:endParaRPr lang="de-CH" sz="3200" dirty="0">
              <a:latin typeface="+mj-lt"/>
            </a:endParaRPr>
          </a:p>
          <a:p>
            <a:r>
              <a:rPr lang="de-CH" sz="3200" b="1" dirty="0">
                <a:latin typeface="+mj-lt"/>
              </a:rPr>
              <a:t>Wichtige Links:</a:t>
            </a:r>
          </a:p>
          <a:p>
            <a:pPr marL="342900" indent="-342900">
              <a:buFont typeface="Arial" panose="020B0604020202020204" pitchFamily="34" charset="0"/>
              <a:buChar char="•"/>
            </a:pPr>
            <a:r>
              <a:rPr lang="de-CH" dirty="0">
                <a:latin typeface="+mj-lt"/>
              </a:rPr>
              <a:t>Link </a:t>
            </a:r>
            <a:r>
              <a:rPr lang="de-CH" dirty="0" smtClean="0">
                <a:latin typeface="+mj-lt"/>
              </a:rPr>
              <a:t>zur offiziellen </a:t>
            </a:r>
            <a:r>
              <a:rPr lang="de-CH" dirty="0">
                <a:latin typeface="+mj-lt"/>
                <a:hlinkClick r:id="rId9"/>
              </a:rPr>
              <a:t>Website </a:t>
            </a:r>
            <a:endParaRPr lang="de-CH" dirty="0" smtClean="0">
              <a:latin typeface="+mj-lt"/>
            </a:endParaRPr>
          </a:p>
          <a:p>
            <a:pPr marL="342900" indent="-342900">
              <a:buFont typeface="Arial" panose="020B0604020202020204" pitchFamily="34" charset="0"/>
              <a:buChar char="•"/>
            </a:pPr>
            <a:r>
              <a:rPr lang="de-CH" dirty="0" smtClean="0">
                <a:latin typeface="+mj-lt"/>
              </a:rPr>
              <a:t>Gutes </a:t>
            </a:r>
            <a:r>
              <a:rPr lang="de-CH" dirty="0" smtClean="0">
                <a:latin typeface="+mj-lt"/>
                <a:hlinkClick r:id="rId10"/>
              </a:rPr>
              <a:t>Tutorial</a:t>
            </a:r>
            <a:endParaRPr lang="de-CH" dirty="0">
              <a:latin typeface="+mj-lt"/>
            </a:endParaRPr>
          </a:p>
          <a:p>
            <a:pPr marL="342900" indent="-342900">
              <a:buFont typeface="Arial" panose="020B0604020202020204" pitchFamily="34" charset="0"/>
              <a:buChar char="•"/>
            </a:pPr>
            <a:endParaRPr lang="de-CH" sz="1800" dirty="0" smtClean="0">
              <a:latin typeface="+mj-lt"/>
            </a:endParaRPr>
          </a:p>
          <a:p>
            <a:pPr marL="342900" indent="-342900">
              <a:buFont typeface="Arial" panose="020B0604020202020204" pitchFamily="34" charset="0"/>
              <a:buChar char="•"/>
            </a:pPr>
            <a:endParaRPr lang="de-CH" sz="1800" dirty="0">
              <a:latin typeface="+mj-lt"/>
            </a:endParaRPr>
          </a:p>
          <a:p>
            <a:pPr marL="342900" indent="-342900">
              <a:buFont typeface="Arial" panose="020B0604020202020204" pitchFamily="34" charset="0"/>
              <a:buChar char="•"/>
            </a:pPr>
            <a:endParaRPr lang="de-CH" dirty="0" smtClean="0">
              <a:latin typeface="+mj-lt"/>
            </a:endParaRPr>
          </a:p>
          <a:p>
            <a:endParaRPr lang="de-CH" dirty="0">
              <a:latin typeface="+mj-lt"/>
            </a:endParaRPr>
          </a:p>
        </p:txBody>
      </p:sp>
    </p:spTree>
    <p:extLst>
      <p:ext uri="{BB962C8B-B14F-4D97-AF65-F5344CB8AC3E}">
        <p14:creationId xmlns:p14="http://schemas.microsoft.com/office/powerpoint/2010/main" val="1384035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21</a:t>
            </a:fld>
            <a:endParaRPr lang="de-CH" dirty="0"/>
          </a:p>
        </p:txBody>
      </p:sp>
      <p:sp>
        <p:nvSpPr>
          <p:cNvPr id="6" name="Titel 5"/>
          <p:cNvSpPr>
            <a:spLocks noGrp="1"/>
          </p:cNvSpPr>
          <p:nvPr>
            <p:ph type="title"/>
          </p:nvPr>
        </p:nvSpPr>
        <p:spPr/>
        <p:txBody>
          <a:bodyPr/>
          <a:lstStyle/>
          <a:p>
            <a:r>
              <a:rPr lang="de-CH" dirty="0" smtClean="0"/>
              <a:t>Werkzeuge: «</a:t>
            </a:r>
            <a:r>
              <a:rPr lang="de-CH" dirty="0" err="1" smtClean="0"/>
              <a:t>Inform</a:t>
            </a:r>
            <a:r>
              <a:rPr lang="de-CH" dirty="0" smtClean="0"/>
              <a:t>»</a:t>
            </a:r>
            <a:endParaRPr lang="de-CH" dirty="0"/>
          </a:p>
        </p:txBody>
      </p:sp>
      <p:sp>
        <p:nvSpPr>
          <p:cNvPr id="12" name="Textfeld 11"/>
          <p:cNvSpPr txBox="1"/>
          <p:nvPr/>
        </p:nvSpPr>
        <p:spPr>
          <a:xfrm>
            <a:off x="2928020" y="1412776"/>
            <a:ext cx="6561484" cy="6370975"/>
          </a:xfrm>
          <a:prstGeom prst="rect">
            <a:avLst/>
          </a:prstGeom>
          <a:noFill/>
        </p:spPr>
        <p:txBody>
          <a:bodyPr wrap="square" rtlCol="0">
            <a:spAutoFit/>
          </a:bodyPr>
          <a:lstStyle/>
          <a:p>
            <a:r>
              <a:rPr lang="de-CH" b="1" dirty="0" smtClean="0">
                <a:latin typeface="+mj-lt"/>
              </a:rPr>
              <a:t>Vorteile:</a:t>
            </a:r>
          </a:p>
          <a:p>
            <a:pPr marL="342900" indent="-342900">
              <a:buFont typeface="Arial" panose="020B0604020202020204" pitchFamily="34" charset="0"/>
              <a:buChar char="•"/>
            </a:pPr>
            <a:r>
              <a:rPr lang="de-CH" sz="1800" dirty="0" smtClean="0">
                <a:latin typeface="+mj-lt"/>
              </a:rPr>
              <a:t>Sehr «mächtig»</a:t>
            </a:r>
          </a:p>
          <a:p>
            <a:pPr marL="342900" indent="-342900">
              <a:buFont typeface="Arial" panose="020B0604020202020204" pitchFamily="34" charset="0"/>
              <a:buChar char="•"/>
            </a:pPr>
            <a:r>
              <a:rPr lang="de-CH" sz="1800" dirty="0" smtClean="0">
                <a:latin typeface="+mj-lt"/>
              </a:rPr>
              <a:t>Kostenlos</a:t>
            </a:r>
          </a:p>
          <a:p>
            <a:pPr marL="342900" indent="-342900">
              <a:buFont typeface="Arial" panose="020B0604020202020204" pitchFamily="34" charset="0"/>
              <a:buChar char="•"/>
            </a:pPr>
            <a:r>
              <a:rPr lang="de-CH" sz="1800" dirty="0" smtClean="0">
                <a:latin typeface="+mj-lt"/>
              </a:rPr>
              <a:t>Arbeitet mit einer «natürlichen», ans Englische angelehnten Programmiersprache</a:t>
            </a:r>
          </a:p>
          <a:p>
            <a:pPr marL="800100" lvl="1" indent="-342900">
              <a:buFont typeface="Arial" panose="020B0604020202020204" pitchFamily="34" charset="0"/>
              <a:buChar char="•"/>
            </a:pPr>
            <a:r>
              <a:rPr lang="de-CH" sz="1800" dirty="0" smtClean="0">
                <a:latin typeface="+mj-lt"/>
              </a:rPr>
              <a:t>Ermöglicht das Erlernen von (einfachen) Programmierkenntnissen</a:t>
            </a:r>
          </a:p>
          <a:p>
            <a:endParaRPr lang="de-CH" dirty="0">
              <a:latin typeface="+mj-lt"/>
            </a:endParaRPr>
          </a:p>
          <a:p>
            <a:r>
              <a:rPr lang="de-CH" b="1" dirty="0" smtClean="0">
                <a:latin typeface="+mj-lt"/>
              </a:rPr>
              <a:t>Nachteile:</a:t>
            </a:r>
          </a:p>
          <a:p>
            <a:pPr marL="342900" indent="-342900">
              <a:buFont typeface="Arial" panose="020B0604020202020204" pitchFamily="34" charset="0"/>
              <a:buChar char="•"/>
            </a:pPr>
            <a:r>
              <a:rPr lang="de-CH" sz="1800" dirty="0" smtClean="0">
                <a:latin typeface="+mj-lt"/>
              </a:rPr>
              <a:t>Muss heruntergeladen und installiert werden</a:t>
            </a:r>
          </a:p>
          <a:p>
            <a:pPr marL="342900" indent="-342900">
              <a:buFont typeface="Arial" panose="020B0604020202020204" pitchFamily="34" charset="0"/>
              <a:buChar char="•"/>
            </a:pPr>
            <a:r>
              <a:rPr lang="de-CH" sz="1800" dirty="0" smtClean="0">
                <a:latin typeface="+mj-lt"/>
              </a:rPr>
              <a:t>Geschichten sind i.d.R. ausführbare Programme, nicht online</a:t>
            </a:r>
          </a:p>
          <a:p>
            <a:pPr marL="342900" indent="-342900">
              <a:buFont typeface="Arial" panose="020B0604020202020204" pitchFamily="34" charset="0"/>
              <a:buChar char="•"/>
            </a:pPr>
            <a:r>
              <a:rPr lang="de-CH" sz="1800" dirty="0" smtClean="0">
                <a:latin typeface="+mj-lt"/>
              </a:rPr>
              <a:t>Erstellung von Geschichten komplex</a:t>
            </a:r>
          </a:p>
          <a:p>
            <a:pPr marL="342900" indent="-342900">
              <a:buFont typeface="Arial" panose="020B0604020202020204" pitchFamily="34" charset="0"/>
              <a:buChar char="•"/>
            </a:pPr>
            <a:endParaRPr lang="de-CH" sz="1800" dirty="0">
              <a:latin typeface="+mj-lt"/>
            </a:endParaRPr>
          </a:p>
          <a:p>
            <a:r>
              <a:rPr lang="de-CH" sz="1800" dirty="0" smtClean="0">
                <a:latin typeface="+mj-lt"/>
              </a:rPr>
              <a:t>=&gt; «</a:t>
            </a:r>
            <a:r>
              <a:rPr lang="de-CH" sz="1800" dirty="0" err="1" smtClean="0">
                <a:latin typeface="+mj-lt"/>
              </a:rPr>
              <a:t>Inform</a:t>
            </a:r>
            <a:r>
              <a:rPr lang="de-CH" sz="1800" dirty="0" smtClean="0">
                <a:latin typeface="+mj-lt"/>
              </a:rPr>
              <a:t>» wird vermutlich besser im Informatikunterricht eingeführt</a:t>
            </a:r>
          </a:p>
          <a:p>
            <a:pPr marL="342900" indent="-342900">
              <a:buFont typeface="Arial" panose="020B0604020202020204" pitchFamily="34" charset="0"/>
              <a:buChar char="•"/>
            </a:pPr>
            <a:endParaRPr lang="de-CH" sz="1800" dirty="0" smtClean="0">
              <a:latin typeface="+mj-lt"/>
            </a:endParaRPr>
          </a:p>
          <a:p>
            <a:pPr marL="342900" indent="-342900">
              <a:buFont typeface="Arial" panose="020B0604020202020204" pitchFamily="34" charset="0"/>
              <a:buChar char="•"/>
            </a:pPr>
            <a:endParaRPr lang="de-CH" sz="1800" dirty="0" smtClean="0">
              <a:latin typeface="+mj-lt"/>
            </a:endParaRPr>
          </a:p>
          <a:p>
            <a:pPr marL="342900" indent="-342900">
              <a:buFont typeface="Arial" panose="020B0604020202020204" pitchFamily="34" charset="0"/>
              <a:buChar char="•"/>
            </a:pPr>
            <a:endParaRPr lang="de-CH" sz="1800" dirty="0">
              <a:latin typeface="+mj-lt"/>
            </a:endParaRPr>
          </a:p>
          <a:p>
            <a:pPr marL="342900" indent="-342900">
              <a:buFont typeface="Arial" panose="020B0604020202020204" pitchFamily="34" charset="0"/>
              <a:buChar char="•"/>
            </a:pPr>
            <a:endParaRPr lang="de-CH" dirty="0" smtClean="0">
              <a:latin typeface="+mj-lt"/>
            </a:endParaRPr>
          </a:p>
          <a:p>
            <a:endParaRPr lang="de-CH" dirty="0">
              <a:latin typeface="+mj-lt"/>
            </a:endParaRPr>
          </a:p>
        </p:txBody>
      </p:sp>
      <p:pic>
        <p:nvPicPr>
          <p:cNvPr id="9" name="Picture 8" descr="Panel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00" y="1412776"/>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985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22</a:t>
            </a:fld>
            <a:endParaRPr lang="de-CH" dirty="0"/>
          </a:p>
        </p:txBody>
      </p:sp>
      <p:sp>
        <p:nvSpPr>
          <p:cNvPr id="6" name="Titel 5"/>
          <p:cNvSpPr>
            <a:spLocks noGrp="1"/>
          </p:cNvSpPr>
          <p:nvPr>
            <p:ph type="title"/>
          </p:nvPr>
        </p:nvSpPr>
        <p:spPr/>
        <p:txBody>
          <a:bodyPr/>
          <a:lstStyle/>
          <a:p>
            <a:r>
              <a:rPr lang="de-CH" dirty="0" smtClean="0"/>
              <a:t>Werkzeuge: «</a:t>
            </a:r>
            <a:r>
              <a:rPr lang="de-CH" dirty="0" err="1" smtClean="0"/>
              <a:t>Inform</a:t>
            </a:r>
            <a:r>
              <a:rPr lang="de-CH" dirty="0" smtClean="0"/>
              <a:t>»</a:t>
            </a:r>
            <a:endParaRPr lang="de-CH" dirty="0"/>
          </a:p>
        </p:txBody>
      </p:sp>
      <p:sp>
        <p:nvSpPr>
          <p:cNvPr id="12" name="Textfeld 11"/>
          <p:cNvSpPr txBox="1"/>
          <p:nvPr/>
        </p:nvSpPr>
        <p:spPr>
          <a:xfrm>
            <a:off x="2928020" y="1412776"/>
            <a:ext cx="6561484" cy="3970318"/>
          </a:xfrm>
          <a:prstGeom prst="rect">
            <a:avLst/>
          </a:prstGeom>
          <a:noFill/>
        </p:spPr>
        <p:txBody>
          <a:bodyPr wrap="square" rtlCol="0">
            <a:spAutoFit/>
          </a:bodyPr>
          <a:lstStyle/>
          <a:p>
            <a:r>
              <a:rPr lang="de-CH" sz="3200" b="1" dirty="0" err="1">
                <a:latin typeface="+mj-lt"/>
              </a:rPr>
              <a:t>Good</a:t>
            </a:r>
            <a:r>
              <a:rPr lang="de-CH" sz="3200" b="1" dirty="0">
                <a:latin typeface="+mj-lt"/>
              </a:rPr>
              <a:t> Practice-Beispiele:</a:t>
            </a:r>
          </a:p>
          <a:p>
            <a:pPr marL="342900" indent="-342900">
              <a:buFont typeface="Arial" panose="020B0604020202020204" pitchFamily="34" charset="0"/>
              <a:buChar char="•"/>
            </a:pPr>
            <a:r>
              <a:rPr lang="de-CH" dirty="0" smtClean="0">
                <a:latin typeface="+mj-lt"/>
              </a:rPr>
              <a:t>«</a:t>
            </a:r>
            <a:r>
              <a:rPr lang="de-CH" dirty="0" smtClean="0">
                <a:latin typeface="+mj-lt"/>
                <a:hlinkClick r:id="rId3"/>
              </a:rPr>
              <a:t>Spider </a:t>
            </a:r>
            <a:r>
              <a:rPr lang="de-CH" dirty="0" err="1" smtClean="0">
                <a:latin typeface="+mj-lt"/>
                <a:hlinkClick r:id="rId3"/>
              </a:rPr>
              <a:t>and</a:t>
            </a:r>
            <a:r>
              <a:rPr lang="de-CH" dirty="0" smtClean="0">
                <a:latin typeface="+mj-lt"/>
                <a:hlinkClick r:id="rId3"/>
              </a:rPr>
              <a:t> Web</a:t>
            </a:r>
            <a:r>
              <a:rPr lang="de-CH" dirty="0" smtClean="0">
                <a:latin typeface="+mj-lt"/>
              </a:rPr>
              <a:t>» von Andrew </a:t>
            </a:r>
            <a:r>
              <a:rPr lang="de-CH" dirty="0" err="1" smtClean="0">
                <a:latin typeface="+mj-lt"/>
              </a:rPr>
              <a:t>Plotkin</a:t>
            </a:r>
            <a:endParaRPr lang="de-CH" dirty="0" smtClean="0">
              <a:latin typeface="+mj-lt"/>
            </a:endParaRPr>
          </a:p>
          <a:p>
            <a:pPr marL="342900" indent="-342900">
              <a:buFont typeface="Arial" panose="020B0604020202020204" pitchFamily="34" charset="0"/>
              <a:buChar char="•"/>
            </a:pPr>
            <a:endParaRPr lang="de-CH" sz="3200" dirty="0">
              <a:latin typeface="+mj-lt"/>
            </a:endParaRPr>
          </a:p>
          <a:p>
            <a:r>
              <a:rPr lang="de-CH" sz="3200" b="1" dirty="0">
                <a:latin typeface="+mj-lt"/>
              </a:rPr>
              <a:t>Wichtige Links:</a:t>
            </a:r>
          </a:p>
          <a:p>
            <a:pPr marL="342900" indent="-342900">
              <a:buFont typeface="Arial" panose="020B0604020202020204" pitchFamily="34" charset="0"/>
              <a:buChar char="•"/>
            </a:pPr>
            <a:r>
              <a:rPr lang="de-CH" dirty="0">
                <a:latin typeface="+mj-lt"/>
              </a:rPr>
              <a:t>Link </a:t>
            </a:r>
            <a:r>
              <a:rPr lang="de-CH" dirty="0" smtClean="0">
                <a:latin typeface="+mj-lt"/>
              </a:rPr>
              <a:t>zur offiziellen </a:t>
            </a:r>
            <a:r>
              <a:rPr lang="de-CH" dirty="0">
                <a:latin typeface="+mj-lt"/>
                <a:hlinkClick r:id="rId4"/>
              </a:rPr>
              <a:t>Website</a:t>
            </a:r>
            <a:r>
              <a:rPr lang="de-CH" dirty="0">
                <a:latin typeface="+mj-lt"/>
                <a:hlinkClick r:id="rId5"/>
              </a:rPr>
              <a:t> </a:t>
            </a:r>
            <a:endParaRPr lang="de-CH" dirty="0" smtClean="0">
              <a:latin typeface="+mj-lt"/>
            </a:endParaRPr>
          </a:p>
          <a:p>
            <a:pPr marL="342900" indent="-342900">
              <a:buFont typeface="Arial" panose="020B0604020202020204" pitchFamily="34" charset="0"/>
              <a:buChar char="•"/>
            </a:pPr>
            <a:r>
              <a:rPr lang="de-CH" dirty="0" smtClean="0">
                <a:latin typeface="+mj-lt"/>
                <a:hlinkClick r:id="rId6"/>
              </a:rPr>
              <a:t>Tutorials</a:t>
            </a:r>
            <a:endParaRPr lang="de-CH" dirty="0">
              <a:latin typeface="+mj-lt"/>
            </a:endParaRPr>
          </a:p>
          <a:p>
            <a:pPr marL="342900" indent="-342900">
              <a:buFont typeface="Arial" panose="020B0604020202020204" pitchFamily="34" charset="0"/>
              <a:buChar char="•"/>
            </a:pPr>
            <a:endParaRPr lang="de-CH" sz="1800" dirty="0" smtClean="0">
              <a:latin typeface="+mj-lt"/>
            </a:endParaRPr>
          </a:p>
          <a:p>
            <a:pPr marL="342900" indent="-342900">
              <a:buFont typeface="Arial" panose="020B0604020202020204" pitchFamily="34" charset="0"/>
              <a:buChar char="•"/>
            </a:pPr>
            <a:endParaRPr lang="de-CH" sz="1800" dirty="0">
              <a:latin typeface="+mj-lt"/>
            </a:endParaRPr>
          </a:p>
          <a:p>
            <a:pPr marL="342900" indent="-342900">
              <a:buFont typeface="Arial" panose="020B0604020202020204" pitchFamily="34" charset="0"/>
              <a:buChar char="•"/>
            </a:pPr>
            <a:endParaRPr lang="de-CH" dirty="0" smtClean="0">
              <a:latin typeface="+mj-lt"/>
            </a:endParaRPr>
          </a:p>
          <a:p>
            <a:endParaRPr lang="de-CH" dirty="0">
              <a:latin typeface="+mj-lt"/>
            </a:endParaRPr>
          </a:p>
        </p:txBody>
      </p:sp>
      <p:pic>
        <p:nvPicPr>
          <p:cNvPr id="8" name="Picture 8" descr="Panel1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200" y="1412776"/>
            <a:ext cx="216024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310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23</a:t>
            </a:fld>
            <a:endParaRPr lang="de-CH" dirty="0"/>
          </a:p>
        </p:txBody>
      </p:sp>
      <p:sp>
        <p:nvSpPr>
          <p:cNvPr id="6" name="Titel 5"/>
          <p:cNvSpPr>
            <a:spLocks noGrp="1"/>
          </p:cNvSpPr>
          <p:nvPr>
            <p:ph type="title"/>
          </p:nvPr>
        </p:nvSpPr>
        <p:spPr/>
        <p:txBody>
          <a:bodyPr/>
          <a:lstStyle/>
          <a:p>
            <a:r>
              <a:rPr lang="de-CH" dirty="0" smtClean="0"/>
              <a:t>Werkzeuge: «Wiki»</a:t>
            </a:r>
            <a:endParaRPr lang="de-CH"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113255" y="3159172"/>
            <a:ext cx="4081681" cy="1166194"/>
          </a:xfrm>
          <a:prstGeom prst="rect">
            <a:avLst/>
          </a:prstGeom>
        </p:spPr>
      </p:pic>
      <p:sp>
        <p:nvSpPr>
          <p:cNvPr id="10" name="Textfeld 9"/>
          <p:cNvSpPr txBox="1"/>
          <p:nvPr/>
        </p:nvSpPr>
        <p:spPr>
          <a:xfrm>
            <a:off x="2928020" y="1412776"/>
            <a:ext cx="6561484" cy="4985980"/>
          </a:xfrm>
          <a:prstGeom prst="rect">
            <a:avLst/>
          </a:prstGeom>
          <a:noFill/>
        </p:spPr>
        <p:txBody>
          <a:bodyPr wrap="square" rtlCol="0">
            <a:spAutoFit/>
          </a:bodyPr>
          <a:lstStyle/>
          <a:p>
            <a:r>
              <a:rPr lang="de-CH" b="1" dirty="0" smtClean="0">
                <a:latin typeface="+mj-lt"/>
              </a:rPr>
              <a:t>Vorteile:</a:t>
            </a:r>
          </a:p>
          <a:p>
            <a:pPr marL="171450" indent="-171450">
              <a:buFont typeface="Arial" panose="020B0604020202020204" pitchFamily="34" charset="0"/>
              <a:buChar char="•"/>
            </a:pPr>
            <a:r>
              <a:rPr lang="de-CH" sz="1800" dirty="0" smtClean="0">
                <a:latin typeface="+mj-lt"/>
              </a:rPr>
              <a:t>Tool evtl. bereits bekannt aus anderen Schul-Kontexten</a:t>
            </a:r>
            <a:endParaRPr lang="de-CH" sz="1800" dirty="0">
              <a:latin typeface="+mj-lt"/>
            </a:endParaRPr>
          </a:p>
          <a:p>
            <a:pPr marL="171450" indent="-171450">
              <a:buFont typeface="Arial" panose="020B0604020202020204" pitchFamily="34" charset="0"/>
              <a:buChar char="•"/>
            </a:pPr>
            <a:r>
              <a:rPr lang="de-CH" sz="1800" dirty="0" smtClean="0">
                <a:latin typeface="+mj-lt"/>
              </a:rPr>
              <a:t>Genuin </a:t>
            </a:r>
            <a:r>
              <a:rPr lang="de-CH" sz="1800" dirty="0" err="1" smtClean="0">
                <a:latin typeface="+mj-lt"/>
              </a:rPr>
              <a:t>kollaboratives</a:t>
            </a:r>
            <a:r>
              <a:rPr lang="de-CH" sz="1800" dirty="0" smtClean="0">
                <a:latin typeface="+mj-lt"/>
              </a:rPr>
              <a:t> </a:t>
            </a:r>
            <a:r>
              <a:rPr lang="de-CH" sz="1800" dirty="0">
                <a:latin typeface="+mj-lt"/>
              </a:rPr>
              <a:t>Schreiben </a:t>
            </a:r>
            <a:r>
              <a:rPr lang="de-CH" sz="1800" dirty="0" smtClean="0">
                <a:latin typeface="+mj-lt"/>
              </a:rPr>
              <a:t>von Geschichten möglich</a:t>
            </a:r>
          </a:p>
          <a:p>
            <a:pPr marL="171450" indent="-171450">
              <a:buFont typeface="Arial" panose="020B0604020202020204" pitchFamily="34" charset="0"/>
              <a:buChar char="•"/>
            </a:pPr>
            <a:r>
              <a:rPr lang="de-CH" sz="1800" dirty="0" smtClean="0">
                <a:latin typeface="+mj-lt"/>
              </a:rPr>
              <a:t>(je nach Wiki) kostenlos</a:t>
            </a:r>
          </a:p>
          <a:p>
            <a:pPr marL="171450" indent="-171450">
              <a:buFont typeface="Arial" panose="020B0604020202020204" pitchFamily="34" charset="0"/>
              <a:buChar char="•"/>
            </a:pPr>
            <a:r>
              <a:rPr lang="de-CH" sz="1800" dirty="0" smtClean="0">
                <a:latin typeface="+mj-lt"/>
              </a:rPr>
              <a:t>webbasiert</a:t>
            </a:r>
            <a:endParaRPr lang="de-CH" sz="1800" dirty="0">
              <a:latin typeface="+mj-lt"/>
            </a:endParaRPr>
          </a:p>
          <a:p>
            <a:endParaRPr lang="de-CH" dirty="0">
              <a:latin typeface="+mj-lt"/>
            </a:endParaRPr>
          </a:p>
          <a:p>
            <a:r>
              <a:rPr lang="de-CH" b="1" dirty="0" smtClean="0">
                <a:latin typeface="+mj-lt"/>
              </a:rPr>
              <a:t>Nachteile:</a:t>
            </a:r>
          </a:p>
          <a:p>
            <a:pPr marL="342900" indent="-342900">
              <a:buFont typeface="Arial" panose="020B0604020202020204" pitchFamily="34" charset="0"/>
              <a:buChar char="•"/>
            </a:pPr>
            <a:r>
              <a:rPr lang="de-CH" sz="1800" dirty="0" smtClean="0">
                <a:latin typeface="+mj-lt"/>
              </a:rPr>
              <a:t>Meistens wenig bis keine Gestaltungsmöglichkeiten</a:t>
            </a:r>
          </a:p>
          <a:p>
            <a:pPr marL="342900" indent="-342900">
              <a:buFont typeface="Arial" panose="020B0604020202020204" pitchFamily="34" charset="0"/>
              <a:buChar char="•"/>
            </a:pPr>
            <a:r>
              <a:rPr lang="de-CH" sz="1800" dirty="0" smtClean="0">
                <a:latin typeface="+mj-lt"/>
              </a:rPr>
              <a:t>Extrem beschränkt im Hinblick auf typische formale Elemente, die interaktive Geschichten ausmachen (z.B. keine «Schlaufen», keine «Zähler», keine «Wenn-Dann»-Entscheidungen etc.)</a:t>
            </a:r>
          </a:p>
          <a:p>
            <a:pPr marL="342900" indent="-342900">
              <a:buFont typeface="Arial" panose="020B0604020202020204" pitchFamily="34" charset="0"/>
              <a:buChar char="•"/>
            </a:pPr>
            <a:endParaRPr lang="de-CH" sz="1800" dirty="0" smtClean="0">
              <a:latin typeface="+mj-lt"/>
            </a:endParaRPr>
          </a:p>
          <a:p>
            <a:pPr marL="342900" indent="-342900">
              <a:buFont typeface="Arial" panose="020B0604020202020204" pitchFamily="34" charset="0"/>
              <a:buChar char="•"/>
            </a:pPr>
            <a:endParaRPr lang="de-CH" sz="1800" dirty="0">
              <a:latin typeface="+mj-lt"/>
            </a:endParaRPr>
          </a:p>
          <a:p>
            <a:pPr marL="342900" indent="-342900">
              <a:buFont typeface="Arial" panose="020B0604020202020204" pitchFamily="34" charset="0"/>
              <a:buChar char="•"/>
            </a:pPr>
            <a:endParaRPr lang="de-CH" dirty="0" smtClean="0">
              <a:latin typeface="+mj-lt"/>
            </a:endParaRPr>
          </a:p>
          <a:p>
            <a:endParaRPr lang="de-CH" dirty="0">
              <a:latin typeface="+mj-lt"/>
            </a:endParaRPr>
          </a:p>
        </p:txBody>
      </p:sp>
    </p:spTree>
    <p:extLst>
      <p:ext uri="{BB962C8B-B14F-4D97-AF65-F5344CB8AC3E}">
        <p14:creationId xmlns:p14="http://schemas.microsoft.com/office/powerpoint/2010/main" val="532295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…und sonst noch so</a:t>
            </a:r>
            <a:endParaRPr lang="de-DE" dirty="0"/>
          </a:p>
        </p:txBody>
      </p:sp>
      <p:sp>
        <p:nvSpPr>
          <p:cNvPr id="4" name="Datumsplatzhalter 3"/>
          <p:cNvSpPr>
            <a:spLocks noGrp="1"/>
          </p:cNvSpPr>
          <p:nvPr>
            <p:ph type="dt" sz="half" idx="10"/>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1"/>
          </p:nvPr>
        </p:nvSpPr>
        <p:spPr/>
        <p:txBody>
          <a:bodyPr/>
          <a:lstStyle/>
          <a:p>
            <a:pPr>
              <a:defRPr/>
            </a:pPr>
            <a:fld id="{7B92AAA4-D506-48BD-A13E-CDA08EE00415}" type="slidenum">
              <a:rPr lang="de-CH" smtClean="0"/>
              <a:pPr>
                <a:defRPr/>
              </a:pPr>
              <a:t>24</a:t>
            </a:fld>
            <a:endParaRPr lang="de-CH" dirty="0"/>
          </a:p>
        </p:txBody>
      </p:sp>
    </p:spTree>
    <p:extLst>
      <p:ext uri="{BB962C8B-B14F-4D97-AF65-F5344CB8AC3E}">
        <p14:creationId xmlns:p14="http://schemas.microsoft.com/office/powerpoint/2010/main" val="26359584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endParaRPr lang="de-CH"/>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25</a:t>
            </a:fld>
            <a:endParaRPr lang="de-CH" dirty="0"/>
          </a:p>
        </p:txBody>
      </p:sp>
      <p:sp>
        <p:nvSpPr>
          <p:cNvPr id="6" name="Titel 5"/>
          <p:cNvSpPr>
            <a:spLocks noGrp="1"/>
          </p:cNvSpPr>
          <p:nvPr>
            <p:ph type="title"/>
          </p:nvPr>
        </p:nvSpPr>
        <p:spPr/>
        <p:txBody>
          <a:bodyPr/>
          <a:lstStyle/>
          <a:p>
            <a:r>
              <a:rPr lang="de-CH" dirty="0" smtClean="0"/>
              <a:t>Weitere Links zu Interactive Fiction</a:t>
            </a:r>
            <a:endParaRPr lang="de-CH" dirty="0"/>
          </a:p>
        </p:txBody>
      </p:sp>
      <p:sp>
        <p:nvSpPr>
          <p:cNvPr id="9" name="Inhaltsplatzhalter 1"/>
          <p:cNvSpPr>
            <a:spLocks noGrp="1"/>
          </p:cNvSpPr>
          <p:nvPr>
            <p:ph idx="1"/>
          </p:nvPr>
        </p:nvSpPr>
        <p:spPr>
          <a:xfrm>
            <a:off x="457200" y="1412776"/>
            <a:ext cx="8991600" cy="4608512"/>
          </a:xfrm>
        </p:spPr>
        <p:txBody>
          <a:bodyPr/>
          <a:lstStyle/>
          <a:p>
            <a:pPr marL="0" indent="0">
              <a:buNone/>
            </a:pPr>
            <a:r>
              <a:rPr lang="de-CH" b="1" dirty="0" smtClean="0"/>
              <a:t>Ideen für Anwendung von </a:t>
            </a:r>
            <a:r>
              <a:rPr lang="de-CH" b="1" dirty="0" err="1" smtClean="0"/>
              <a:t>Inklewriter</a:t>
            </a:r>
            <a:r>
              <a:rPr lang="de-CH" b="1" dirty="0" smtClean="0"/>
              <a:t> in Lehre und Unterricht</a:t>
            </a:r>
          </a:p>
          <a:p>
            <a:r>
              <a:rPr lang="en-US" dirty="0" smtClean="0">
                <a:hlinkClick r:id="rId3"/>
              </a:rPr>
              <a:t>http</a:t>
            </a:r>
            <a:r>
              <a:rPr lang="en-US" dirty="0">
                <a:hlinkClick r:id="rId3"/>
              </a:rPr>
              <a:t>://teachinghistory.org/digital-classroom/tech-for-teachers/25775</a:t>
            </a:r>
            <a:r>
              <a:rPr lang="en-US" dirty="0"/>
              <a:t> [</a:t>
            </a:r>
            <a:r>
              <a:rPr lang="en-US" dirty="0" err="1"/>
              <a:t>Einsatz</a:t>
            </a:r>
            <a:r>
              <a:rPr lang="en-US" dirty="0"/>
              <a:t> </a:t>
            </a:r>
            <a:r>
              <a:rPr lang="en-US" dirty="0" err="1"/>
              <a:t>im</a:t>
            </a:r>
            <a:r>
              <a:rPr lang="en-US" dirty="0"/>
              <a:t> </a:t>
            </a:r>
            <a:r>
              <a:rPr lang="en-US" dirty="0" err="1"/>
              <a:t>Geschichtsunterricht</a:t>
            </a:r>
            <a:r>
              <a:rPr lang="en-US" dirty="0"/>
              <a:t>]</a:t>
            </a:r>
            <a:endParaRPr lang="de-CH" dirty="0"/>
          </a:p>
          <a:p>
            <a:r>
              <a:rPr lang="de-CH" dirty="0" smtClean="0">
                <a:hlinkClick r:id="rId4"/>
              </a:rPr>
              <a:t>http</a:t>
            </a:r>
            <a:r>
              <a:rPr lang="de-CH" dirty="0">
                <a:hlinkClick r:id="rId4"/>
              </a:rPr>
              <a:t>://</a:t>
            </a:r>
            <a:r>
              <a:rPr lang="de-CH" dirty="0" smtClean="0">
                <a:hlinkClick r:id="rId4"/>
              </a:rPr>
              <a:t>www.speechyproject.org/resources-a-la-carte/french/fr-writing-websites/item/92-inklewriter</a:t>
            </a:r>
            <a:endParaRPr lang="de-CH" dirty="0" smtClean="0"/>
          </a:p>
          <a:p>
            <a:r>
              <a:rPr lang="de-CH" dirty="0" smtClean="0">
                <a:hlinkClick r:id="rId5"/>
              </a:rPr>
              <a:t>http</a:t>
            </a:r>
            <a:r>
              <a:rPr lang="de-CH" dirty="0">
                <a:hlinkClick r:id="rId5"/>
              </a:rPr>
              <a:t>://www.teachersfirst.com/single.cfm?id=13883</a:t>
            </a:r>
            <a:endParaRPr lang="de-CH" dirty="0"/>
          </a:p>
          <a:p>
            <a:endParaRPr lang="de-CH" dirty="0" smtClean="0"/>
          </a:p>
          <a:p>
            <a:pPr marL="0" indent="0">
              <a:buNone/>
            </a:pPr>
            <a:r>
              <a:rPr lang="de-CH" b="1" dirty="0" smtClean="0"/>
              <a:t>Anderes</a:t>
            </a:r>
          </a:p>
          <a:p>
            <a:r>
              <a:rPr lang="de-CH" dirty="0" smtClean="0">
                <a:hlinkClick r:id="rId6"/>
              </a:rPr>
              <a:t>Kurze Einführung </a:t>
            </a:r>
            <a:r>
              <a:rPr lang="de-CH" dirty="0" smtClean="0"/>
              <a:t>mit Links zu vielen wichtigen Beispielen von Andrew </a:t>
            </a:r>
            <a:r>
              <a:rPr lang="de-CH" dirty="0" err="1" smtClean="0"/>
              <a:t>Plotkin</a:t>
            </a:r>
            <a:endParaRPr lang="de-CH" dirty="0"/>
          </a:p>
          <a:p>
            <a:r>
              <a:rPr lang="de-CH" dirty="0" smtClean="0">
                <a:hlinkClick r:id="rId7"/>
              </a:rPr>
              <a:t>Website </a:t>
            </a:r>
            <a:r>
              <a:rPr lang="de-CH" dirty="0" smtClean="0"/>
              <a:t>von IF-Autorin und -Forscherin Emily Short mit einer Fülle von Informationen zu allen Aspekten der Thematik</a:t>
            </a:r>
            <a:endParaRPr lang="de-CH" dirty="0">
              <a:hlinkClick r:id="rId6"/>
            </a:endParaRPr>
          </a:p>
          <a:p>
            <a:pPr marL="0" indent="0">
              <a:buNone/>
            </a:pPr>
            <a:endParaRPr lang="de-CH" dirty="0"/>
          </a:p>
        </p:txBody>
      </p:sp>
    </p:spTree>
    <p:extLst>
      <p:ext uri="{BB962C8B-B14F-4D97-AF65-F5344CB8AC3E}">
        <p14:creationId xmlns:p14="http://schemas.microsoft.com/office/powerpoint/2010/main" val="3402230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a:t>
            </a:r>
            <a:r>
              <a:rPr lang="de-DE" dirty="0" smtClean="0"/>
              <a:t>sind </a:t>
            </a:r>
            <a:r>
              <a:rPr lang="de-DE" dirty="0"/>
              <a:t>interaktive Geschichten?</a:t>
            </a:r>
            <a:endParaRPr lang="de-CH" dirty="0"/>
          </a:p>
        </p:txBody>
      </p:sp>
      <p:sp>
        <p:nvSpPr>
          <p:cNvPr id="4" name="Datumsplatzhalter 3"/>
          <p:cNvSpPr>
            <a:spLocks noGrp="1"/>
          </p:cNvSpPr>
          <p:nvPr>
            <p:ph type="dt" sz="half" idx="10"/>
          </p:nvPr>
        </p:nvSpPr>
        <p:spPr/>
        <p:txBody>
          <a:bodyPr/>
          <a:lstStyle/>
          <a:p>
            <a:pPr>
              <a:defRPr/>
            </a:pPr>
            <a:fld id="{1EE3753F-45E5-4FE9-9AFC-A1027074F60A}" type="datetime3">
              <a:rPr lang="fr-CH" smtClean="0"/>
              <a:pPr>
                <a:defRPr/>
              </a:pPr>
              <a:t>09/09/15</a:t>
            </a:fld>
            <a:endParaRPr lang="de-CH" dirty="0"/>
          </a:p>
        </p:txBody>
      </p:sp>
      <p:sp>
        <p:nvSpPr>
          <p:cNvPr id="5" name="Foliennummernplatzhalter 4"/>
          <p:cNvSpPr>
            <a:spLocks noGrp="1"/>
          </p:cNvSpPr>
          <p:nvPr>
            <p:ph type="sldNum" sz="quarter" idx="11"/>
          </p:nvPr>
        </p:nvSpPr>
        <p:spPr/>
        <p:txBody>
          <a:bodyPr/>
          <a:lstStyle/>
          <a:p>
            <a:pPr>
              <a:defRPr/>
            </a:pPr>
            <a:fld id="{DF1E586E-1D0D-4C3C-A1D4-CDFAF8F9F54C}" type="slidenum">
              <a:rPr lang="de-CH" smtClean="0"/>
              <a:pPr>
                <a:defRPr/>
              </a:pPr>
              <a:t>3</a:t>
            </a:fld>
            <a:endParaRPr lang="de-CH"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464" y="1518196"/>
            <a:ext cx="3503032" cy="2862634"/>
          </a:xfrm>
          <a:prstGeom prst="rect">
            <a:avLst/>
          </a:prstGeom>
        </p:spPr>
      </p:pic>
      <p:pic>
        <p:nvPicPr>
          <p:cNvPr id="7" name="Grafik 6"/>
          <p:cNvPicPr>
            <a:picLocks noChangeAspect="1"/>
          </p:cNvPicPr>
          <p:nvPr/>
        </p:nvPicPr>
        <p:blipFill rotWithShape="1">
          <a:blip r:embed="rId4">
            <a:extLst>
              <a:ext uri="{28A0092B-C50C-407E-A947-70E740481C1C}">
                <a14:useLocalDpi xmlns:a14="http://schemas.microsoft.com/office/drawing/2010/main" val="0"/>
              </a:ext>
            </a:extLst>
          </a:blip>
          <a:srcRect t="1230"/>
          <a:stretch/>
        </p:blipFill>
        <p:spPr>
          <a:xfrm>
            <a:off x="6691741" y="1518196"/>
            <a:ext cx="3214259" cy="2933871"/>
          </a:xfrm>
          <a:prstGeom prst="rect">
            <a:avLst/>
          </a:prstGeom>
        </p:spPr>
      </p:pic>
      <p:sp>
        <p:nvSpPr>
          <p:cNvPr id="8" name="Plus 7"/>
          <p:cNvSpPr/>
          <p:nvPr/>
        </p:nvSpPr>
        <p:spPr bwMode="auto">
          <a:xfrm>
            <a:off x="4369531" y="2124013"/>
            <a:ext cx="1584176" cy="1584176"/>
          </a:xfrm>
          <a:prstGeom prst="mathPlus">
            <a:avLst/>
          </a:prstGeom>
          <a:solidFill>
            <a:srgbClr val="B8223F"/>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600" dirty="0" smtClean="0">
              <a:solidFill>
                <a:schemeClr val="bg1"/>
              </a:solidFill>
              <a:latin typeface="TheSans PHB" pitchFamily="50" charset="0"/>
              <a:ea typeface="ＭＳ Ｐゴシック" charset="0"/>
            </a:endParaRPr>
          </a:p>
        </p:txBody>
      </p:sp>
      <p:sp>
        <p:nvSpPr>
          <p:cNvPr id="9" name="Gleich 8"/>
          <p:cNvSpPr/>
          <p:nvPr/>
        </p:nvSpPr>
        <p:spPr bwMode="auto">
          <a:xfrm>
            <a:off x="4426912" y="4884287"/>
            <a:ext cx="1469412" cy="1469412"/>
          </a:xfrm>
          <a:prstGeom prst="mathEqual">
            <a:avLst/>
          </a:prstGeom>
          <a:solidFill>
            <a:srgbClr val="B8223F"/>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600" dirty="0" smtClean="0">
              <a:solidFill>
                <a:schemeClr val="bg1"/>
              </a:solidFill>
              <a:latin typeface="TheSans PHB" pitchFamily="50" charset="0"/>
              <a:ea typeface="ＭＳ Ｐゴシック" charset="0"/>
            </a:endParaRPr>
          </a:p>
        </p:txBody>
      </p:sp>
      <p:grpSp>
        <p:nvGrpSpPr>
          <p:cNvPr id="12" name="Gruppieren 11"/>
          <p:cNvGrpSpPr/>
          <p:nvPr/>
        </p:nvGrpSpPr>
        <p:grpSpPr>
          <a:xfrm>
            <a:off x="123529" y="1134751"/>
            <a:ext cx="9787407" cy="3671974"/>
            <a:chOff x="123529" y="1134751"/>
            <a:chExt cx="9787407" cy="3671974"/>
          </a:xfrm>
        </p:grpSpPr>
        <p:pic>
          <p:nvPicPr>
            <p:cNvPr id="10" name="Picture 4" descr="zork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29" y="1134751"/>
              <a:ext cx="4854500" cy="367197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ords-600x4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3352" y="1163537"/>
              <a:ext cx="4857584" cy="36431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4265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750"/>
                            </p:stCondLst>
                            <p:childTnLst>
                              <p:par>
                                <p:cTn id="21" presetID="16" presetClass="entr" presetSubtype="21" fill="hold"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Vorläufer auf Papier: «</a:t>
            </a:r>
            <a:r>
              <a:rPr lang="de-CH" dirty="0" err="1" smtClean="0"/>
              <a:t>Fighting</a:t>
            </a:r>
            <a:r>
              <a:rPr lang="de-CH" dirty="0" smtClean="0"/>
              <a:t> Fantasy Books»</a:t>
            </a:r>
            <a:endParaRPr lang="de-CH" dirty="0"/>
          </a:p>
        </p:txBody>
      </p:sp>
      <p:sp>
        <p:nvSpPr>
          <p:cNvPr id="3" name="Datumsplatzhalter 2"/>
          <p:cNvSpPr>
            <a:spLocks noGrp="1"/>
          </p:cNvSpPr>
          <p:nvPr>
            <p:ph type="dt" sz="half" idx="10"/>
          </p:nvPr>
        </p:nvSpPr>
        <p:spPr/>
        <p:txBody>
          <a:bodyPr/>
          <a:lstStyle/>
          <a:p>
            <a:pPr>
              <a:defRPr/>
            </a:pPr>
            <a:fld id="{1EE3753F-45E5-4FE9-9AFC-A1027074F60A}" type="datetime3">
              <a:rPr lang="fr-CH" smtClean="0"/>
              <a:pPr>
                <a:defRPr/>
              </a:pPr>
              <a:t>09/09/15</a:t>
            </a:fld>
            <a:endParaRPr lang="de-CH" dirty="0"/>
          </a:p>
        </p:txBody>
      </p:sp>
      <p:sp>
        <p:nvSpPr>
          <p:cNvPr id="4" name="Foliennummernplatzhalter 3"/>
          <p:cNvSpPr>
            <a:spLocks noGrp="1"/>
          </p:cNvSpPr>
          <p:nvPr>
            <p:ph type="sldNum" sz="quarter" idx="11"/>
          </p:nvPr>
        </p:nvSpPr>
        <p:spPr/>
        <p:txBody>
          <a:bodyPr/>
          <a:lstStyle/>
          <a:p>
            <a:pPr>
              <a:defRPr/>
            </a:pPr>
            <a:fld id="{DF1E586E-1D0D-4C3C-A1D4-CDFAF8F9F54C}" type="slidenum">
              <a:rPr lang="de-CH" smtClean="0"/>
              <a:pPr>
                <a:defRPr/>
              </a:pPr>
              <a:t>4</a:t>
            </a:fld>
            <a:endParaRPr lang="de-CH"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80" y="1268759"/>
            <a:ext cx="3098800" cy="4445000"/>
          </a:xfrm>
          <a:prstGeom prst="rect">
            <a:avLst/>
          </a:prstGeom>
        </p:spPr>
      </p:pic>
      <p:pic>
        <p:nvPicPr>
          <p:cNvPr id="6" name="Grafik 5"/>
          <p:cNvPicPr>
            <a:picLocks noChangeAspect="1"/>
          </p:cNvPicPr>
          <p:nvPr/>
        </p:nvPicPr>
        <p:blipFill rotWithShape="1">
          <a:blip r:embed="rId4">
            <a:extLst>
              <a:ext uri="{28A0092B-C50C-407E-A947-70E740481C1C}">
                <a14:useLocalDpi xmlns:a14="http://schemas.microsoft.com/office/drawing/2010/main" val="0"/>
              </a:ext>
            </a:extLst>
          </a:blip>
          <a:srcRect t="13580"/>
          <a:stretch/>
        </p:blipFill>
        <p:spPr>
          <a:xfrm>
            <a:off x="4520952" y="3234556"/>
            <a:ext cx="4971993" cy="2572791"/>
          </a:xfrm>
          <a:prstGeom prst="rect">
            <a:avLst/>
          </a:prstGeom>
        </p:spPr>
      </p:pic>
    </p:spTree>
    <p:extLst>
      <p:ext uri="{BB962C8B-B14F-4D97-AF65-F5344CB8AC3E}">
        <p14:creationId xmlns:p14="http://schemas.microsoft.com/office/powerpoint/2010/main" val="1256539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smtClean="0"/>
              <a:t>Vorläufer auf Papier: experimentelle Literatur</a:t>
            </a:r>
            <a:endParaRPr lang="de-CH" dirty="0"/>
          </a:p>
        </p:txBody>
      </p:sp>
      <p:sp>
        <p:nvSpPr>
          <p:cNvPr id="3" name="Datumsplatzhalter 2"/>
          <p:cNvSpPr>
            <a:spLocks noGrp="1"/>
          </p:cNvSpPr>
          <p:nvPr>
            <p:ph type="dt" sz="half" idx="10"/>
          </p:nvPr>
        </p:nvSpPr>
        <p:spPr/>
        <p:txBody>
          <a:bodyPr/>
          <a:lstStyle/>
          <a:p>
            <a:pPr>
              <a:defRPr/>
            </a:pPr>
            <a:fld id="{1EE3753F-45E5-4FE9-9AFC-A1027074F60A}" type="datetime3">
              <a:rPr lang="fr-CH" smtClean="0"/>
              <a:pPr>
                <a:defRPr/>
              </a:pPr>
              <a:t>09/09/15</a:t>
            </a:fld>
            <a:endParaRPr lang="de-CH" dirty="0"/>
          </a:p>
        </p:txBody>
      </p:sp>
      <p:sp>
        <p:nvSpPr>
          <p:cNvPr id="4" name="Foliennummernplatzhalter 3"/>
          <p:cNvSpPr>
            <a:spLocks noGrp="1"/>
          </p:cNvSpPr>
          <p:nvPr>
            <p:ph type="sldNum" sz="quarter" idx="11"/>
          </p:nvPr>
        </p:nvSpPr>
        <p:spPr/>
        <p:txBody>
          <a:bodyPr/>
          <a:lstStyle/>
          <a:p>
            <a:pPr>
              <a:defRPr/>
            </a:pPr>
            <a:fld id="{DF1E586E-1D0D-4C3C-A1D4-CDFAF8F9F54C}" type="slidenum">
              <a:rPr lang="de-CH" smtClean="0"/>
              <a:pPr>
                <a:defRPr/>
              </a:pPr>
              <a:t>5</a:t>
            </a:fld>
            <a:endParaRPr lang="de-CH" dirty="0"/>
          </a:p>
        </p:txBody>
      </p:sp>
      <p:pic>
        <p:nvPicPr>
          <p:cNvPr id="1032" name="Picture 8" descr="pale_fire.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l="6314" t="10513" r="5609" b="14265"/>
          <a:stretch/>
        </p:blipFill>
        <p:spPr bwMode="auto">
          <a:xfrm>
            <a:off x="412726" y="1934378"/>
            <a:ext cx="2718148" cy="35824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abokov_index_car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6816" y="1729059"/>
            <a:ext cx="2648744" cy="39930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ancis_nenik_xo.PNG"/>
          <p:cNvPicPr>
            <a:picLocks noChangeAspect="1" noChangeArrowheads="1"/>
          </p:cNvPicPr>
          <p:nvPr/>
        </p:nvPicPr>
        <p:blipFill rotWithShape="1">
          <a:blip r:embed="rId5">
            <a:extLst>
              <a:ext uri="{28A0092B-C50C-407E-A947-70E740481C1C}">
                <a14:useLocalDpi xmlns:a14="http://schemas.microsoft.com/office/drawing/2010/main" val="0"/>
              </a:ext>
            </a:extLst>
          </a:blip>
          <a:srcRect l="18133" t="5422"/>
          <a:stretch/>
        </p:blipFill>
        <p:spPr bwMode="auto">
          <a:xfrm>
            <a:off x="6117580" y="2063354"/>
            <a:ext cx="3465638" cy="3324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03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Gerade Verbindung 27"/>
          <p:cNvCxnSpPr/>
          <p:nvPr/>
        </p:nvCxnSpPr>
        <p:spPr bwMode="auto">
          <a:xfrm>
            <a:off x="7358000" y="3250455"/>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 name="Gerade Verbindung 28"/>
          <p:cNvCxnSpPr/>
          <p:nvPr/>
        </p:nvCxnSpPr>
        <p:spPr bwMode="auto">
          <a:xfrm>
            <a:off x="7348082" y="4149080"/>
            <a:ext cx="0" cy="32923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6</a:t>
            </a:fld>
            <a:endParaRPr lang="de-CH" dirty="0"/>
          </a:p>
        </p:txBody>
      </p:sp>
      <p:sp>
        <p:nvSpPr>
          <p:cNvPr id="8" name="Rechteck 7"/>
          <p:cNvSpPr/>
          <p:nvPr/>
        </p:nvSpPr>
        <p:spPr bwMode="auto">
          <a:xfrm>
            <a:off x="3728864" y="240668"/>
            <a:ext cx="2448272" cy="720080"/>
          </a:xfrm>
          <a:prstGeom prst="rect">
            <a:avLst/>
          </a:prstGeom>
          <a:solidFill>
            <a:srgbClr val="A6003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3200" b="0" i="0" u="none" strike="noStrike" cap="none" normalizeH="0" baseline="0" dirty="0" smtClean="0">
                <a:ln>
                  <a:noFill/>
                </a:ln>
                <a:solidFill>
                  <a:schemeClr val="bg1"/>
                </a:solidFill>
                <a:effectLst/>
                <a:latin typeface="TheSans PHB" pitchFamily="50" charset="0"/>
                <a:ea typeface="ＭＳ Ｐゴシック" charset="0"/>
              </a:rPr>
              <a:t>Lernaspekte</a:t>
            </a:r>
            <a:endParaRPr kumimoji="0" lang="de-CH" sz="3200" b="0" i="0" u="none" strike="noStrike" cap="none" normalizeH="0" baseline="0" dirty="0">
              <a:ln>
                <a:noFill/>
              </a:ln>
              <a:solidFill>
                <a:schemeClr val="bg1"/>
              </a:solidFill>
              <a:effectLst/>
              <a:latin typeface="TheSans PHB" pitchFamily="50" charset="0"/>
              <a:ea typeface="ＭＳ Ｐゴシック" charset="0"/>
            </a:endParaRPr>
          </a:p>
        </p:txBody>
      </p:sp>
      <p:sp>
        <p:nvSpPr>
          <p:cNvPr id="9" name="Rechteck 8"/>
          <p:cNvSpPr/>
          <p:nvPr/>
        </p:nvSpPr>
        <p:spPr bwMode="auto">
          <a:xfrm>
            <a:off x="325669" y="1392796"/>
            <a:ext cx="4464496" cy="884076"/>
          </a:xfrm>
          <a:prstGeom prst="rect">
            <a:avLst/>
          </a:prstGeom>
          <a:solidFill>
            <a:srgbClr val="B8223F"/>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CH" sz="3200" dirty="0">
                <a:solidFill>
                  <a:schemeClr val="bg1"/>
                </a:solidFill>
                <a:latin typeface="TheSans PHB" pitchFamily="50" charset="0"/>
                <a:ea typeface="ＭＳ Ｐゴシック" charset="0"/>
              </a:rPr>
              <a:t>Kreatives Schreiben</a:t>
            </a:r>
          </a:p>
        </p:txBody>
      </p:sp>
      <p:cxnSp>
        <p:nvCxnSpPr>
          <p:cNvPr id="10" name="Gerade Verbindung 9"/>
          <p:cNvCxnSpPr>
            <a:stCxn id="9" idx="0"/>
            <a:endCxn id="8" idx="1"/>
          </p:cNvCxnSpPr>
          <p:nvPr/>
        </p:nvCxnSpPr>
        <p:spPr bwMode="auto">
          <a:xfrm flipV="1">
            <a:off x="2557917" y="600708"/>
            <a:ext cx="1170947" cy="7920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Rechteck 15"/>
          <p:cNvSpPr/>
          <p:nvPr/>
        </p:nvSpPr>
        <p:spPr bwMode="auto">
          <a:xfrm>
            <a:off x="5115834" y="1392796"/>
            <a:ext cx="4464496" cy="884076"/>
          </a:xfrm>
          <a:prstGeom prst="rect">
            <a:avLst/>
          </a:prstGeom>
          <a:solidFill>
            <a:srgbClr val="B3B3B3"/>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CH" sz="3200" dirty="0" smtClean="0">
                <a:solidFill>
                  <a:schemeClr val="bg1"/>
                </a:solidFill>
                <a:latin typeface="TheSans PHB" pitchFamily="50" charset="0"/>
                <a:ea typeface="ＭＳ Ｐゴシック" charset="0"/>
              </a:rPr>
              <a:t>Medienbildung</a:t>
            </a:r>
            <a:endParaRPr lang="de-CH" sz="3200" dirty="0">
              <a:solidFill>
                <a:schemeClr val="bg1"/>
              </a:solidFill>
              <a:latin typeface="TheSans PHB" pitchFamily="50" charset="0"/>
              <a:ea typeface="ＭＳ Ｐゴシック" charset="0"/>
            </a:endParaRPr>
          </a:p>
        </p:txBody>
      </p:sp>
      <p:cxnSp>
        <p:nvCxnSpPr>
          <p:cNvPr id="18" name="Gerade Verbindung 17"/>
          <p:cNvCxnSpPr>
            <a:stCxn id="8" idx="3"/>
            <a:endCxn id="16" idx="0"/>
          </p:cNvCxnSpPr>
          <p:nvPr/>
        </p:nvCxnSpPr>
        <p:spPr bwMode="auto">
          <a:xfrm>
            <a:off x="6177136" y="600708"/>
            <a:ext cx="1170946" cy="7920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Rechteck 18"/>
          <p:cNvSpPr/>
          <p:nvPr/>
        </p:nvSpPr>
        <p:spPr bwMode="auto">
          <a:xfrm>
            <a:off x="1045267" y="2492896"/>
            <a:ext cx="3725597" cy="792088"/>
          </a:xfrm>
          <a:prstGeom prst="rect">
            <a:avLst/>
          </a:prstGeom>
          <a:solidFill>
            <a:srgbClr val="B8223F"/>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«Neue» Form  fördert Reflektion des Textaufbaus (Strukturierungs-kompetenz)</a:t>
            </a:r>
            <a:endParaRPr lang="de-CH" sz="1600" dirty="0">
              <a:solidFill>
                <a:schemeClr val="bg1"/>
              </a:solidFill>
              <a:latin typeface="TheSans PHB" pitchFamily="50" charset="0"/>
              <a:ea typeface="ＭＳ Ｐゴシック" charset="0"/>
            </a:endParaRPr>
          </a:p>
        </p:txBody>
      </p:sp>
      <p:sp>
        <p:nvSpPr>
          <p:cNvPr id="21" name="Rechteck 20"/>
          <p:cNvSpPr/>
          <p:nvPr/>
        </p:nvSpPr>
        <p:spPr bwMode="auto">
          <a:xfrm>
            <a:off x="5115834" y="3455510"/>
            <a:ext cx="3725597" cy="792088"/>
          </a:xfrm>
          <a:prstGeom prst="rect">
            <a:avLst/>
          </a:prstGeom>
          <a:solidFill>
            <a:srgbClr val="B3B3B3"/>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Anwenden von einfachen Konzepten </a:t>
            </a:r>
            <a:r>
              <a:rPr lang="de-CH" sz="1600" dirty="0">
                <a:solidFill>
                  <a:schemeClr val="bg1"/>
                </a:solidFill>
                <a:latin typeface="TheSans PHB" pitchFamily="50" charset="0"/>
                <a:ea typeface="ＭＳ Ｐゴシック" charset="0"/>
              </a:rPr>
              <a:t>der Informatik («</a:t>
            </a:r>
            <a:r>
              <a:rPr lang="de-CH" sz="1600" dirty="0" smtClean="0">
                <a:solidFill>
                  <a:schemeClr val="bg1"/>
                </a:solidFill>
                <a:latin typeface="TheSans PHB" pitchFamily="50" charset="0"/>
                <a:ea typeface="ＭＳ Ｐゴシック" charset="0"/>
              </a:rPr>
              <a:t>Kontrollstrukturen» wie </a:t>
            </a:r>
            <a:r>
              <a:rPr lang="de-CH" sz="1600" dirty="0" err="1" smtClean="0">
                <a:solidFill>
                  <a:schemeClr val="bg1"/>
                </a:solidFill>
                <a:latin typeface="TheSans PHB" pitchFamily="50" charset="0"/>
                <a:ea typeface="ＭＳ Ｐゴシック" charset="0"/>
              </a:rPr>
              <a:t>if</a:t>
            </a:r>
            <a:r>
              <a:rPr lang="de-CH" sz="1600" dirty="0">
                <a:solidFill>
                  <a:schemeClr val="bg1"/>
                </a:solidFill>
                <a:latin typeface="TheSans PHB" pitchFamily="50" charset="0"/>
                <a:ea typeface="ＭＳ Ｐゴシック" charset="0"/>
              </a:rPr>
              <a:t>, </a:t>
            </a:r>
            <a:r>
              <a:rPr lang="de-CH" sz="1600" dirty="0" err="1">
                <a:solidFill>
                  <a:schemeClr val="bg1"/>
                </a:solidFill>
                <a:latin typeface="TheSans PHB" pitchFamily="50" charset="0"/>
                <a:ea typeface="ＭＳ Ｐゴシック" charset="0"/>
              </a:rPr>
              <a:t>else</a:t>
            </a:r>
            <a:r>
              <a:rPr lang="de-CH" sz="1600" dirty="0">
                <a:solidFill>
                  <a:schemeClr val="bg1"/>
                </a:solidFill>
                <a:latin typeface="TheSans PHB" pitchFamily="50" charset="0"/>
                <a:ea typeface="ＭＳ Ｐゴシック" charset="0"/>
              </a:rPr>
              <a:t>, </a:t>
            </a:r>
            <a:r>
              <a:rPr lang="de-CH" sz="1600" dirty="0" err="1" smtClean="0">
                <a:solidFill>
                  <a:schemeClr val="bg1"/>
                </a:solidFill>
                <a:latin typeface="TheSans PHB" pitchFamily="50" charset="0"/>
                <a:ea typeface="ＭＳ Ｐゴシック" charset="0"/>
              </a:rPr>
              <a:t>or</a:t>
            </a:r>
            <a:r>
              <a:rPr lang="de-CH" sz="1600" dirty="0" smtClean="0">
                <a:solidFill>
                  <a:schemeClr val="bg1"/>
                </a:solidFill>
                <a:latin typeface="TheSans PHB" pitchFamily="50" charset="0"/>
                <a:ea typeface="ＭＳ Ｐゴシック" charset="0"/>
              </a:rPr>
              <a:t>; Loops; Marker)</a:t>
            </a:r>
            <a:endParaRPr lang="de-CH" sz="1600" dirty="0">
              <a:solidFill>
                <a:schemeClr val="bg1"/>
              </a:solidFill>
              <a:latin typeface="TheSans PHB" pitchFamily="50" charset="0"/>
              <a:ea typeface="ＭＳ Ｐゴシック" charset="0"/>
            </a:endParaRPr>
          </a:p>
        </p:txBody>
      </p:sp>
      <p:sp>
        <p:nvSpPr>
          <p:cNvPr id="23" name="Rechteck 22"/>
          <p:cNvSpPr/>
          <p:nvPr/>
        </p:nvSpPr>
        <p:spPr bwMode="auto">
          <a:xfrm>
            <a:off x="1045265" y="4473583"/>
            <a:ext cx="3725597" cy="792088"/>
          </a:xfrm>
          <a:prstGeom prst="rect">
            <a:avLst/>
          </a:prstGeom>
          <a:solidFill>
            <a:srgbClr val="B8223F"/>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Medienwechsel als Anlass der Reflexion der Medialität von (literarischem) Schreiben</a:t>
            </a:r>
            <a:endParaRPr lang="de-CH" sz="1600" dirty="0">
              <a:solidFill>
                <a:schemeClr val="bg1"/>
              </a:solidFill>
              <a:latin typeface="TheSans PHB" pitchFamily="50" charset="0"/>
              <a:ea typeface="ＭＳ Ｐゴシック" charset="0"/>
            </a:endParaRPr>
          </a:p>
        </p:txBody>
      </p:sp>
      <p:sp>
        <p:nvSpPr>
          <p:cNvPr id="27" name="Rechteck 26"/>
          <p:cNvSpPr/>
          <p:nvPr/>
        </p:nvSpPr>
        <p:spPr bwMode="auto">
          <a:xfrm>
            <a:off x="5115834" y="4478313"/>
            <a:ext cx="3725597" cy="792088"/>
          </a:xfrm>
          <a:prstGeom prst="rect">
            <a:avLst/>
          </a:prstGeom>
          <a:solidFill>
            <a:srgbClr val="B3B3B3"/>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CH" sz="1600" dirty="0" err="1" smtClean="0">
                <a:solidFill>
                  <a:schemeClr val="bg1"/>
                </a:solidFill>
                <a:latin typeface="TheSans PHB" pitchFamily="50" charset="0"/>
                <a:ea typeface="ＭＳ Ｐゴシック" charset="0"/>
              </a:rPr>
              <a:t>Enstieg</a:t>
            </a:r>
            <a:r>
              <a:rPr lang="de-CH" sz="1600" dirty="0" smtClean="0">
                <a:solidFill>
                  <a:schemeClr val="bg1"/>
                </a:solidFill>
                <a:latin typeface="TheSans PHB" pitchFamily="50" charset="0"/>
                <a:ea typeface="ＭＳ Ｐゴシック" charset="0"/>
              </a:rPr>
              <a:t> in «</a:t>
            </a:r>
            <a:r>
              <a:rPr lang="de-CH" sz="1600" dirty="0" err="1" smtClean="0">
                <a:solidFill>
                  <a:schemeClr val="bg1"/>
                </a:solidFill>
                <a:latin typeface="TheSans PHB" pitchFamily="50" charset="0"/>
                <a:ea typeface="ＭＳ Ｐゴシック" charset="0"/>
              </a:rPr>
              <a:t>gaming</a:t>
            </a:r>
            <a:r>
              <a:rPr lang="de-CH" sz="1600" dirty="0" smtClean="0">
                <a:solidFill>
                  <a:schemeClr val="bg1"/>
                </a:solidFill>
                <a:latin typeface="TheSans PHB" pitchFamily="50" charset="0"/>
                <a:ea typeface="ＭＳ Ｐゴシック" charset="0"/>
              </a:rPr>
              <a:t> </a:t>
            </a:r>
            <a:r>
              <a:rPr lang="de-CH" sz="1600" dirty="0" err="1" smtClean="0">
                <a:solidFill>
                  <a:schemeClr val="bg1"/>
                </a:solidFill>
                <a:latin typeface="TheSans PHB" pitchFamily="50" charset="0"/>
                <a:ea typeface="ＭＳ Ｐゴシック" charset="0"/>
              </a:rPr>
              <a:t>literacy</a:t>
            </a:r>
            <a:r>
              <a:rPr lang="de-CH" sz="1600" dirty="0" smtClean="0">
                <a:solidFill>
                  <a:schemeClr val="bg1"/>
                </a:solidFill>
                <a:latin typeface="TheSans PHB" pitchFamily="50" charset="0"/>
                <a:ea typeface="ＭＳ Ｐゴシック" charset="0"/>
              </a:rPr>
              <a:t>» und in «Hypertextdenken»</a:t>
            </a:r>
            <a:endParaRPr lang="de-CH" sz="1600" dirty="0">
              <a:solidFill>
                <a:schemeClr val="bg1"/>
              </a:solidFill>
              <a:latin typeface="TheSans PHB" pitchFamily="50" charset="0"/>
              <a:ea typeface="ＭＳ Ｐゴシック" charset="0"/>
            </a:endParaRPr>
          </a:p>
        </p:txBody>
      </p:sp>
      <p:sp>
        <p:nvSpPr>
          <p:cNvPr id="15" name="Rechteck 14"/>
          <p:cNvSpPr/>
          <p:nvPr/>
        </p:nvSpPr>
        <p:spPr bwMode="auto">
          <a:xfrm>
            <a:off x="3090202" y="5445224"/>
            <a:ext cx="3725597" cy="792088"/>
          </a:xfrm>
          <a:prstGeom prst="rect">
            <a:avLst/>
          </a:prstGeom>
          <a:gradFill flip="none" rotWithShape="1">
            <a:gsLst>
              <a:gs pos="0">
                <a:srgbClr val="A60030"/>
              </a:gs>
              <a:gs pos="100000">
                <a:srgbClr val="B3B3B3"/>
              </a:gs>
            </a:gsLst>
            <a:lin ang="0" scaled="1"/>
            <a:tileRect/>
          </a:gra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Verbindung von «logischem» und «kreativem» Denken</a:t>
            </a:r>
            <a:endParaRPr lang="de-CH" sz="1600" dirty="0">
              <a:solidFill>
                <a:schemeClr val="bg1"/>
              </a:solidFill>
              <a:latin typeface="TheSans PHB" pitchFamily="50" charset="0"/>
              <a:ea typeface="ＭＳ Ｐゴシック" charset="0"/>
            </a:endParaRPr>
          </a:p>
        </p:txBody>
      </p:sp>
      <p:cxnSp>
        <p:nvCxnSpPr>
          <p:cNvPr id="3" name="Gerade Verbindung 2"/>
          <p:cNvCxnSpPr>
            <a:stCxn id="9" idx="2"/>
          </p:cNvCxnSpPr>
          <p:nvPr/>
        </p:nvCxnSpPr>
        <p:spPr bwMode="auto">
          <a:xfrm>
            <a:off x="2557917" y="2276872"/>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 name="Gerade Verbindung 11"/>
          <p:cNvCxnSpPr/>
          <p:nvPr/>
        </p:nvCxnSpPr>
        <p:spPr bwMode="auto">
          <a:xfrm flipH="1">
            <a:off x="2557917" y="3273204"/>
            <a:ext cx="1" cy="17052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Gerade Verbindung 24"/>
          <p:cNvCxnSpPr/>
          <p:nvPr/>
        </p:nvCxnSpPr>
        <p:spPr bwMode="auto">
          <a:xfrm>
            <a:off x="2557916" y="4149080"/>
            <a:ext cx="1" cy="302507"/>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4" name="Rechteck 23"/>
          <p:cNvSpPr/>
          <p:nvPr/>
        </p:nvSpPr>
        <p:spPr bwMode="auto">
          <a:xfrm>
            <a:off x="1045266" y="3455510"/>
            <a:ext cx="3725597" cy="792088"/>
          </a:xfrm>
          <a:prstGeom prst="rect">
            <a:avLst/>
          </a:prstGeom>
          <a:solidFill>
            <a:srgbClr val="B8223F"/>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Web-basierte Publikation erlaubt soziale Formen des Feedbacks</a:t>
            </a:r>
            <a:endParaRPr lang="de-CH" sz="1600" dirty="0">
              <a:solidFill>
                <a:schemeClr val="bg1"/>
              </a:solidFill>
              <a:latin typeface="TheSans PHB" pitchFamily="50" charset="0"/>
              <a:ea typeface="ＭＳ Ｐゴシック" charset="0"/>
            </a:endParaRPr>
          </a:p>
        </p:txBody>
      </p:sp>
      <p:cxnSp>
        <p:nvCxnSpPr>
          <p:cNvPr id="22" name="Gerade Verbindung 21"/>
          <p:cNvCxnSpPr>
            <a:stCxn id="16" idx="2"/>
          </p:cNvCxnSpPr>
          <p:nvPr/>
        </p:nvCxnSpPr>
        <p:spPr bwMode="auto">
          <a:xfrm>
            <a:off x="7348082" y="2276872"/>
            <a:ext cx="0" cy="2160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0" name="Rechteck 19"/>
          <p:cNvSpPr/>
          <p:nvPr/>
        </p:nvSpPr>
        <p:spPr bwMode="auto">
          <a:xfrm>
            <a:off x="5115834" y="2492896"/>
            <a:ext cx="3725597" cy="792088"/>
          </a:xfrm>
          <a:prstGeom prst="rect">
            <a:avLst/>
          </a:prstGeom>
          <a:solidFill>
            <a:srgbClr val="B3B3B3"/>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Kreation von Text in Medien-kombinationen (Text, Bild, Ton u.a.m.)</a:t>
            </a:r>
            <a:endParaRPr lang="de-CH" sz="1600" dirty="0">
              <a:solidFill>
                <a:schemeClr val="bg1"/>
              </a:solidFill>
              <a:latin typeface="TheSans PHB" pitchFamily="50" charset="0"/>
              <a:ea typeface="ＭＳ Ｐゴシック" charset="0"/>
            </a:endParaRPr>
          </a:p>
        </p:txBody>
      </p:sp>
      <p:cxnSp>
        <p:nvCxnSpPr>
          <p:cNvPr id="33" name="Gerade Verbindung 32"/>
          <p:cNvCxnSpPr>
            <a:stCxn id="15" idx="3"/>
          </p:cNvCxnSpPr>
          <p:nvPr/>
        </p:nvCxnSpPr>
        <p:spPr bwMode="auto">
          <a:xfrm flipV="1">
            <a:off x="6815799" y="5270402"/>
            <a:ext cx="532283" cy="57086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Gerade Verbindung 36"/>
          <p:cNvCxnSpPr>
            <a:stCxn id="15" idx="1"/>
          </p:cNvCxnSpPr>
          <p:nvPr/>
        </p:nvCxnSpPr>
        <p:spPr bwMode="auto">
          <a:xfrm flipH="1" flipV="1">
            <a:off x="2557918" y="5270402"/>
            <a:ext cx="532284" cy="570866"/>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83516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9" grpId="0" animBg="1"/>
      <p:bldP spid="21" grpId="0" animBg="1"/>
      <p:bldP spid="23" grpId="0" animBg="1"/>
      <p:bldP spid="27" grpId="0" animBg="1"/>
      <p:bldP spid="15" grpId="0" animBg="1"/>
      <p:bldP spid="24"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eck 33"/>
          <p:cNvSpPr/>
          <p:nvPr/>
        </p:nvSpPr>
        <p:spPr bwMode="auto">
          <a:xfrm rot="18503703">
            <a:off x="7574854" y="855093"/>
            <a:ext cx="1656184" cy="288032"/>
          </a:xfrm>
          <a:prstGeom prst="rect">
            <a:avLst/>
          </a:prstGeom>
          <a:solidFill>
            <a:srgbClr val="FFC000"/>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CH" sz="1600" dirty="0" smtClean="0">
                <a:solidFill>
                  <a:schemeClr val="bg1"/>
                </a:solidFill>
                <a:latin typeface="TheSans PHB" pitchFamily="50" charset="0"/>
                <a:ea typeface="ＭＳ Ｐゴシック" charset="0"/>
              </a:rPr>
              <a:t>Als Gruppe?</a:t>
            </a:r>
          </a:p>
        </p:txBody>
      </p:sp>
      <p:sp>
        <p:nvSpPr>
          <p:cNvPr id="30" name="Rechteck 29"/>
          <p:cNvSpPr/>
          <p:nvPr/>
        </p:nvSpPr>
        <p:spPr bwMode="auto">
          <a:xfrm rot="18503703">
            <a:off x="4339803" y="855092"/>
            <a:ext cx="1656184" cy="288032"/>
          </a:xfrm>
          <a:prstGeom prst="rect">
            <a:avLst/>
          </a:prstGeom>
          <a:solidFill>
            <a:srgbClr val="FFC000"/>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CH" sz="1600" dirty="0" smtClean="0">
                <a:solidFill>
                  <a:schemeClr val="bg1"/>
                </a:solidFill>
                <a:latin typeface="TheSans PHB" pitchFamily="50" charset="0"/>
                <a:ea typeface="ＭＳ Ｐゴシック" charset="0"/>
              </a:rPr>
              <a:t>Historischen?</a:t>
            </a:r>
          </a:p>
        </p:txBody>
      </p:sp>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7</a:t>
            </a:fld>
            <a:endParaRPr lang="de-CH" dirty="0"/>
          </a:p>
        </p:txBody>
      </p:sp>
      <p:sp>
        <p:nvSpPr>
          <p:cNvPr id="6" name="Titel 5"/>
          <p:cNvSpPr>
            <a:spLocks noGrp="1"/>
          </p:cNvSpPr>
          <p:nvPr>
            <p:ph type="title"/>
          </p:nvPr>
        </p:nvSpPr>
        <p:spPr>
          <a:xfrm>
            <a:off x="44911" y="260648"/>
            <a:ext cx="8991600" cy="504850"/>
          </a:xfrm>
        </p:spPr>
        <p:txBody>
          <a:bodyPr/>
          <a:lstStyle/>
          <a:p>
            <a:r>
              <a:rPr lang="de-CH" dirty="0" smtClean="0"/>
              <a:t>Einige Ideen zur </a:t>
            </a:r>
            <a:r>
              <a:rPr lang="de-CH" dirty="0" err="1" smtClean="0"/>
              <a:t>verwendung</a:t>
            </a:r>
            <a:r>
              <a:rPr lang="de-CH" dirty="0" smtClean="0"/>
              <a:t>…</a:t>
            </a:r>
            <a:endParaRPr lang="de-CH" dirty="0"/>
          </a:p>
        </p:txBody>
      </p:sp>
      <p:grpSp>
        <p:nvGrpSpPr>
          <p:cNvPr id="3" name="Gruppieren 2"/>
          <p:cNvGrpSpPr/>
          <p:nvPr/>
        </p:nvGrpSpPr>
        <p:grpSpPr>
          <a:xfrm>
            <a:off x="0" y="1516420"/>
            <a:ext cx="2869962" cy="2561086"/>
            <a:chOff x="138822" y="1515986"/>
            <a:chExt cx="2869962" cy="2561086"/>
          </a:xfrm>
        </p:grpSpPr>
        <p:grpSp>
          <p:nvGrpSpPr>
            <p:cNvPr id="22" name="Gruppieren 21"/>
            <p:cNvGrpSpPr/>
            <p:nvPr/>
          </p:nvGrpSpPr>
          <p:grpSpPr>
            <a:xfrm>
              <a:off x="138822" y="1515986"/>
              <a:ext cx="2869962" cy="2561086"/>
              <a:chOff x="138822" y="1515986"/>
              <a:chExt cx="2869962" cy="2561086"/>
            </a:xfrm>
          </p:grpSpPr>
          <p:sp>
            <p:nvSpPr>
              <p:cNvPr id="8" name="Rechteck 7"/>
              <p:cNvSpPr/>
              <p:nvPr/>
            </p:nvSpPr>
            <p:spPr bwMode="auto">
              <a:xfrm>
                <a:off x="138822" y="1515986"/>
                <a:ext cx="2869962" cy="2561086"/>
              </a:xfrm>
              <a:prstGeom prst="rect">
                <a:avLst/>
              </a:prstGeom>
              <a:solidFill>
                <a:srgbClr val="B8223F"/>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«Dialogisches» Schreiben</a:t>
                </a:r>
                <a:endParaRPr lang="de-CH" sz="1600" dirty="0">
                  <a:solidFill>
                    <a:schemeClr val="bg1"/>
                  </a:solidFill>
                  <a:latin typeface="TheSans PHB" pitchFamily="50" charset="0"/>
                  <a:ea typeface="ＭＳ Ｐゴシック" charset="0"/>
                </a:endParaRPr>
              </a:p>
            </p:txBody>
          </p:sp>
          <p:sp>
            <p:nvSpPr>
              <p:cNvPr id="28" name="Rechteck 27"/>
              <p:cNvSpPr/>
              <p:nvPr/>
            </p:nvSpPr>
            <p:spPr bwMode="auto">
              <a:xfrm>
                <a:off x="183124" y="2331643"/>
                <a:ext cx="2781355" cy="1650950"/>
              </a:xfrm>
              <a:prstGeom prst="rect">
                <a:avLst/>
              </a:pr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600" dirty="0" smtClean="0">
                  <a:solidFill>
                    <a:schemeClr val="bg1"/>
                  </a:solidFill>
                  <a:latin typeface="TheSans PHB" pitchFamily="50" charset="0"/>
                  <a:ea typeface="ＭＳ Ｐゴシック" charset="0"/>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25" y="1946851"/>
              <a:ext cx="2781355" cy="132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Gruppieren 26"/>
          <p:cNvGrpSpPr/>
          <p:nvPr/>
        </p:nvGrpSpPr>
        <p:grpSpPr>
          <a:xfrm>
            <a:off x="3493956" y="1515986"/>
            <a:ext cx="2880320" cy="2561086"/>
            <a:chOff x="3152801" y="1515986"/>
            <a:chExt cx="2880320" cy="2561086"/>
          </a:xfrm>
        </p:grpSpPr>
        <p:sp>
          <p:nvSpPr>
            <p:cNvPr id="17" name="Rechteck 16"/>
            <p:cNvSpPr/>
            <p:nvPr/>
          </p:nvSpPr>
          <p:spPr bwMode="auto">
            <a:xfrm>
              <a:off x="3152801" y="1515986"/>
              <a:ext cx="2880320" cy="2561086"/>
            </a:xfrm>
            <a:prstGeom prst="rect">
              <a:avLst/>
            </a:prstGeom>
            <a:solidFill>
              <a:srgbClr val="B8223F"/>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Erkundung eines Schauplatzes</a:t>
              </a:r>
              <a:endParaRPr lang="de-CH" sz="1600" dirty="0">
                <a:solidFill>
                  <a:schemeClr val="bg1"/>
                </a:solidFill>
                <a:latin typeface="TheSans PHB" pitchFamily="50" charset="0"/>
                <a:ea typeface="ＭＳ Ｐゴシック" charset="0"/>
              </a:endParaRPr>
            </a:p>
          </p:txBody>
        </p:sp>
        <p:grpSp>
          <p:nvGrpSpPr>
            <p:cNvPr id="26" name="Gruppieren 25"/>
            <p:cNvGrpSpPr/>
            <p:nvPr/>
          </p:nvGrpSpPr>
          <p:grpSpPr>
            <a:xfrm>
              <a:off x="3208379" y="1946851"/>
              <a:ext cx="2769162" cy="2035742"/>
              <a:chOff x="3208379" y="1946851"/>
              <a:chExt cx="2769162" cy="2035742"/>
            </a:xfrm>
          </p:grpSpPr>
          <p:sp>
            <p:nvSpPr>
              <p:cNvPr id="19" name="Rechteck 18"/>
              <p:cNvSpPr/>
              <p:nvPr/>
            </p:nvSpPr>
            <p:spPr bwMode="auto">
              <a:xfrm>
                <a:off x="3208379" y="2614441"/>
                <a:ext cx="2769162" cy="1368152"/>
              </a:xfrm>
              <a:prstGeom prst="rect">
                <a:avLst/>
              </a:pr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600" dirty="0" smtClean="0">
                  <a:solidFill>
                    <a:schemeClr val="bg1"/>
                  </a:solidFill>
                  <a:latin typeface="TheSans PHB" pitchFamily="50" charset="0"/>
                  <a:ea typeface="ＭＳ Ｐゴシック"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8379" y="1946851"/>
                <a:ext cx="2769162" cy="161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29" name="Gruppieren 28"/>
          <p:cNvGrpSpPr/>
          <p:nvPr/>
        </p:nvGrpSpPr>
        <p:grpSpPr>
          <a:xfrm>
            <a:off x="-10358" y="4211356"/>
            <a:ext cx="2880320" cy="2550362"/>
            <a:chOff x="6321152" y="1526710"/>
            <a:chExt cx="2880320" cy="2550362"/>
          </a:xfrm>
        </p:grpSpPr>
        <p:sp>
          <p:nvSpPr>
            <p:cNvPr id="24" name="Rechteck 23"/>
            <p:cNvSpPr/>
            <p:nvPr/>
          </p:nvSpPr>
          <p:spPr bwMode="auto">
            <a:xfrm>
              <a:off x="6321152" y="1526710"/>
              <a:ext cx="2880320" cy="2550362"/>
            </a:xfrm>
            <a:prstGeom prst="rect">
              <a:avLst/>
            </a:prstGeom>
            <a:solidFill>
              <a:srgbClr val="B8223F"/>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Geht der Plan auf?</a:t>
              </a:r>
              <a:endParaRPr lang="de-CH" sz="1600" dirty="0">
                <a:solidFill>
                  <a:schemeClr val="bg1"/>
                </a:solidFill>
                <a:latin typeface="TheSans PHB" pitchFamily="50" charset="0"/>
                <a:ea typeface="ＭＳ Ｐゴシック" charset="0"/>
              </a:endParaRPr>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603" y="1946851"/>
              <a:ext cx="2775417" cy="2035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 name="Gruppieren 1"/>
          <p:cNvGrpSpPr/>
          <p:nvPr/>
        </p:nvGrpSpPr>
        <p:grpSpPr>
          <a:xfrm>
            <a:off x="6998270" y="1546748"/>
            <a:ext cx="2880320" cy="2561086"/>
            <a:chOff x="133641" y="4229472"/>
            <a:chExt cx="2880320" cy="2561086"/>
          </a:xfrm>
        </p:grpSpPr>
        <p:sp>
          <p:nvSpPr>
            <p:cNvPr id="35" name="Rechteck 34"/>
            <p:cNvSpPr/>
            <p:nvPr/>
          </p:nvSpPr>
          <p:spPr bwMode="auto">
            <a:xfrm>
              <a:off x="133641" y="4229472"/>
              <a:ext cx="2880320" cy="2561086"/>
            </a:xfrm>
            <a:prstGeom prst="rect">
              <a:avLst/>
            </a:prstGeom>
            <a:solidFill>
              <a:srgbClr val="B8223F"/>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«Gemeinsames» Erzählen</a:t>
              </a:r>
              <a:endParaRPr lang="de-CH" sz="1600" dirty="0">
                <a:solidFill>
                  <a:schemeClr val="bg1"/>
                </a:solidFill>
                <a:latin typeface="TheSans PHB" pitchFamily="50" charset="0"/>
                <a:ea typeface="ＭＳ Ｐゴシック" charset="0"/>
              </a:endParaRPr>
            </a:p>
          </p:txBody>
        </p:sp>
        <p:sp>
          <p:nvSpPr>
            <p:cNvPr id="37" name="Rechteck 36"/>
            <p:cNvSpPr/>
            <p:nvPr/>
          </p:nvSpPr>
          <p:spPr bwMode="auto">
            <a:xfrm>
              <a:off x="183124" y="5337448"/>
              <a:ext cx="2779763" cy="1368152"/>
            </a:xfrm>
            <a:prstGeom prst="rect">
              <a:avLst/>
            </a:pr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600" dirty="0" smtClean="0">
                <a:solidFill>
                  <a:schemeClr val="bg1"/>
                </a:solidFill>
                <a:latin typeface="TheSans PHB" pitchFamily="50" charset="0"/>
                <a:ea typeface="ＭＳ Ｐゴシック" charset="0"/>
              </a:endParaRPr>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138" y="4699142"/>
              <a:ext cx="2781341" cy="147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uppieren 8"/>
          <p:cNvGrpSpPr/>
          <p:nvPr/>
        </p:nvGrpSpPr>
        <p:grpSpPr>
          <a:xfrm>
            <a:off x="3493955" y="4211356"/>
            <a:ext cx="2880320" cy="2561086"/>
            <a:chOff x="3493955" y="4367819"/>
            <a:chExt cx="2880320" cy="2561086"/>
          </a:xfrm>
        </p:grpSpPr>
        <p:grpSp>
          <p:nvGrpSpPr>
            <p:cNvPr id="23" name="Gruppieren 22"/>
            <p:cNvGrpSpPr/>
            <p:nvPr/>
          </p:nvGrpSpPr>
          <p:grpSpPr>
            <a:xfrm>
              <a:off x="3493955" y="4367819"/>
              <a:ext cx="2880320" cy="2561086"/>
              <a:chOff x="133641" y="4229472"/>
              <a:chExt cx="2880320" cy="2561086"/>
            </a:xfrm>
          </p:grpSpPr>
          <p:sp>
            <p:nvSpPr>
              <p:cNvPr id="25" name="Rechteck 24"/>
              <p:cNvSpPr/>
              <p:nvPr/>
            </p:nvSpPr>
            <p:spPr bwMode="auto">
              <a:xfrm>
                <a:off x="133641" y="4229472"/>
                <a:ext cx="2880320" cy="2561086"/>
              </a:xfrm>
              <a:prstGeom prst="rect">
                <a:avLst/>
              </a:prstGeom>
              <a:solidFill>
                <a:srgbClr val="B8223F"/>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Argumentieren</a:t>
                </a:r>
                <a:endParaRPr lang="de-CH" sz="1600" dirty="0">
                  <a:solidFill>
                    <a:schemeClr val="bg1"/>
                  </a:solidFill>
                  <a:latin typeface="TheSans PHB" pitchFamily="50" charset="0"/>
                  <a:ea typeface="ＭＳ Ｐゴシック" charset="0"/>
                </a:endParaRPr>
              </a:p>
            </p:txBody>
          </p:sp>
          <p:sp>
            <p:nvSpPr>
              <p:cNvPr id="32" name="Rechteck 31"/>
              <p:cNvSpPr/>
              <p:nvPr/>
            </p:nvSpPr>
            <p:spPr bwMode="auto">
              <a:xfrm>
                <a:off x="183125" y="5337448"/>
                <a:ext cx="2775258" cy="1368152"/>
              </a:xfrm>
              <a:prstGeom prst="rect">
                <a:avLst/>
              </a:pr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600" dirty="0" smtClean="0">
                  <a:solidFill>
                    <a:schemeClr val="bg1"/>
                  </a:solidFill>
                  <a:latin typeface="TheSans PHB" pitchFamily="50" charset="0"/>
                  <a:ea typeface="ＭＳ Ｐゴシック" charset="0"/>
                </a:endParaRPr>
              </a:p>
            </p:txBody>
          </p:sp>
        </p:grpSp>
        <p:pic>
          <p:nvPicPr>
            <p:cNvPr id="7" name="Grafik 6"/>
            <p:cNvPicPr>
              <a:picLocks noChangeAspect="1"/>
            </p:cNvPicPr>
            <p:nvPr/>
          </p:nvPicPr>
          <p:blipFill rotWithShape="1">
            <a:blip r:embed="rId7"/>
            <a:srcRect l="14892" t="39713" r="12544"/>
            <a:stretch/>
          </p:blipFill>
          <p:spPr>
            <a:xfrm>
              <a:off x="3543041" y="4787960"/>
              <a:ext cx="2775655" cy="1472957"/>
            </a:xfrm>
            <a:prstGeom prst="rect">
              <a:avLst/>
            </a:prstGeom>
          </p:spPr>
        </p:pic>
      </p:grpSp>
    </p:spTree>
    <p:extLst>
      <p:ext uri="{BB962C8B-B14F-4D97-AF65-F5344CB8AC3E}">
        <p14:creationId xmlns:p14="http://schemas.microsoft.com/office/powerpoint/2010/main" val="347175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3"/>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4"/>
          </p:nvPr>
        </p:nvSpPr>
        <p:spPr/>
        <p:txBody>
          <a:bodyPr/>
          <a:lstStyle/>
          <a:p>
            <a:pPr>
              <a:defRPr/>
            </a:pPr>
            <a:fld id="{7B92AAA4-D506-48BD-A13E-CDA08EE00415}" type="slidenum">
              <a:rPr lang="de-CH" smtClean="0"/>
              <a:pPr>
                <a:defRPr/>
              </a:pPr>
              <a:t>8</a:t>
            </a:fld>
            <a:endParaRPr lang="de-CH" dirty="0"/>
          </a:p>
        </p:txBody>
      </p:sp>
      <p:sp>
        <p:nvSpPr>
          <p:cNvPr id="6" name="Titel 5"/>
          <p:cNvSpPr>
            <a:spLocks noGrp="1"/>
          </p:cNvSpPr>
          <p:nvPr>
            <p:ph type="title"/>
          </p:nvPr>
        </p:nvSpPr>
        <p:spPr/>
        <p:txBody>
          <a:bodyPr/>
          <a:lstStyle/>
          <a:p>
            <a:r>
              <a:rPr lang="de-CH" dirty="0" smtClean="0"/>
              <a:t>Lehrplanbezug</a:t>
            </a:r>
            <a:endParaRPr lang="de-CH" dirty="0"/>
          </a:p>
        </p:txBody>
      </p:sp>
      <p:grpSp>
        <p:nvGrpSpPr>
          <p:cNvPr id="3" name="Gruppierung 2"/>
          <p:cNvGrpSpPr/>
          <p:nvPr/>
        </p:nvGrpSpPr>
        <p:grpSpPr>
          <a:xfrm>
            <a:off x="138822" y="1515986"/>
            <a:ext cx="2869962" cy="2561086"/>
            <a:chOff x="138822" y="1515986"/>
            <a:chExt cx="2869962" cy="2561086"/>
          </a:xfrm>
          <a:solidFill>
            <a:schemeClr val="accent2"/>
          </a:solidFill>
        </p:grpSpPr>
        <p:grpSp>
          <p:nvGrpSpPr>
            <p:cNvPr id="22" name="Gruppieren 21"/>
            <p:cNvGrpSpPr/>
            <p:nvPr/>
          </p:nvGrpSpPr>
          <p:grpSpPr>
            <a:xfrm>
              <a:off x="138822" y="1515986"/>
              <a:ext cx="2869962" cy="2561086"/>
              <a:chOff x="138822" y="1515986"/>
              <a:chExt cx="2869962" cy="2561086"/>
            </a:xfrm>
            <a:grpFill/>
          </p:grpSpPr>
          <p:sp>
            <p:nvSpPr>
              <p:cNvPr id="8" name="Rechteck 7"/>
              <p:cNvSpPr/>
              <p:nvPr/>
            </p:nvSpPr>
            <p:spPr bwMode="auto">
              <a:xfrm>
                <a:off x="138822" y="1515986"/>
                <a:ext cx="2869962" cy="2561086"/>
              </a:xfrm>
              <a:prstGeom prst="rect">
                <a:avLst/>
              </a:prstGeom>
              <a:grp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«Dialogisches» Schreiben</a:t>
                </a:r>
                <a:endParaRPr lang="de-CH" sz="1600" dirty="0">
                  <a:solidFill>
                    <a:schemeClr val="bg1"/>
                  </a:solidFill>
                  <a:latin typeface="TheSans PHB" pitchFamily="50" charset="0"/>
                  <a:ea typeface="ＭＳ Ｐゴシック" charset="0"/>
                </a:endParaRPr>
              </a:p>
            </p:txBody>
          </p:sp>
          <p:sp>
            <p:nvSpPr>
              <p:cNvPr id="28" name="Rechteck 27"/>
              <p:cNvSpPr/>
              <p:nvPr/>
            </p:nvSpPr>
            <p:spPr bwMode="auto">
              <a:xfrm>
                <a:off x="183124" y="2331643"/>
                <a:ext cx="2781355" cy="1650950"/>
              </a:xfrm>
              <a:prstGeom prst="rect">
                <a:avLst/>
              </a:prstGeom>
              <a:grp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600" dirty="0" smtClean="0">
                  <a:solidFill>
                    <a:schemeClr val="bg1"/>
                  </a:solidFill>
                  <a:latin typeface="TheSans PHB" pitchFamily="50" charset="0"/>
                  <a:ea typeface="ＭＳ Ｐゴシック" charset="0"/>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25" y="1946851"/>
              <a:ext cx="2781355" cy="1320182"/>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grpSp>
        <p:nvGrpSpPr>
          <p:cNvPr id="9" name="Gruppierung 8"/>
          <p:cNvGrpSpPr/>
          <p:nvPr/>
        </p:nvGrpSpPr>
        <p:grpSpPr>
          <a:xfrm>
            <a:off x="3205414" y="1520674"/>
            <a:ext cx="2880320" cy="2561086"/>
            <a:chOff x="3152800" y="4221088"/>
            <a:chExt cx="2880320" cy="2561086"/>
          </a:xfrm>
        </p:grpSpPr>
        <p:grpSp>
          <p:nvGrpSpPr>
            <p:cNvPr id="25" name="Gruppierung 24"/>
            <p:cNvGrpSpPr/>
            <p:nvPr/>
          </p:nvGrpSpPr>
          <p:grpSpPr>
            <a:xfrm>
              <a:off x="3152800" y="4221088"/>
              <a:ext cx="2880320" cy="2561086"/>
              <a:chOff x="133641" y="4229472"/>
              <a:chExt cx="2880320" cy="2561086"/>
            </a:xfrm>
          </p:grpSpPr>
          <p:sp>
            <p:nvSpPr>
              <p:cNvPr id="32" name="Rechteck 31"/>
              <p:cNvSpPr/>
              <p:nvPr/>
            </p:nvSpPr>
            <p:spPr bwMode="auto">
              <a:xfrm>
                <a:off x="133641" y="4229472"/>
                <a:ext cx="2880320" cy="2561086"/>
              </a:xfrm>
              <a:prstGeom prst="rect">
                <a:avLst/>
              </a:prstGeom>
              <a:solidFill>
                <a:schemeClr val="accent6"/>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Fremdsprachkompetenz</a:t>
                </a:r>
                <a:endParaRPr lang="de-CH" sz="1600" dirty="0">
                  <a:solidFill>
                    <a:schemeClr val="bg1"/>
                  </a:solidFill>
                  <a:latin typeface="TheSans PHB" pitchFamily="50" charset="0"/>
                  <a:ea typeface="ＭＳ Ｐゴシック" charset="0"/>
                </a:endParaRPr>
              </a:p>
            </p:txBody>
          </p:sp>
          <p:sp>
            <p:nvSpPr>
              <p:cNvPr id="34" name="Rechteck 33"/>
              <p:cNvSpPr/>
              <p:nvPr/>
            </p:nvSpPr>
            <p:spPr bwMode="auto">
              <a:xfrm>
                <a:off x="199079" y="5324067"/>
                <a:ext cx="2769162" cy="1368152"/>
              </a:xfrm>
              <a:prstGeom prst="rect">
                <a:avLst/>
              </a:pr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600" dirty="0" smtClean="0">
                  <a:solidFill>
                    <a:schemeClr val="bg1"/>
                  </a:solidFill>
                  <a:latin typeface="TheSans PHB" pitchFamily="50" charset="0"/>
                  <a:ea typeface="ＭＳ Ｐゴシック" charset="0"/>
                </a:endParaRPr>
              </a:p>
            </p:txBody>
          </p:sp>
        </p:grpSp>
        <p:pic>
          <p:nvPicPr>
            <p:cNvPr id="7" name="Bild 6" descr="ex 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238" y="4725145"/>
              <a:ext cx="2771370" cy="1488738"/>
            </a:xfrm>
            <a:prstGeom prst="rect">
              <a:avLst/>
            </a:prstGeom>
          </p:spPr>
        </p:pic>
      </p:grpSp>
      <p:grpSp>
        <p:nvGrpSpPr>
          <p:cNvPr id="13" name="Gruppierung 12"/>
          <p:cNvGrpSpPr/>
          <p:nvPr/>
        </p:nvGrpSpPr>
        <p:grpSpPr>
          <a:xfrm>
            <a:off x="6375626" y="1520674"/>
            <a:ext cx="2880320" cy="2561086"/>
            <a:chOff x="6321152" y="4221088"/>
            <a:chExt cx="2880320" cy="2561086"/>
          </a:xfrm>
        </p:grpSpPr>
        <p:grpSp>
          <p:nvGrpSpPr>
            <p:cNvPr id="39" name="Gruppierung 38"/>
            <p:cNvGrpSpPr/>
            <p:nvPr/>
          </p:nvGrpSpPr>
          <p:grpSpPr>
            <a:xfrm>
              <a:off x="6321152" y="4221088"/>
              <a:ext cx="2880320" cy="2561086"/>
              <a:chOff x="133641" y="4229472"/>
              <a:chExt cx="2880320" cy="2561086"/>
            </a:xfrm>
          </p:grpSpPr>
          <p:sp>
            <p:nvSpPr>
              <p:cNvPr id="41" name="Rechteck 40"/>
              <p:cNvSpPr/>
              <p:nvPr/>
            </p:nvSpPr>
            <p:spPr bwMode="auto">
              <a:xfrm>
                <a:off x="133641" y="4229472"/>
                <a:ext cx="2880320" cy="2561086"/>
              </a:xfrm>
              <a:prstGeom prst="rect">
                <a:avLst/>
              </a:prstGeom>
              <a:solidFill>
                <a:schemeClr val="accent6"/>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de-CH" sz="1600" dirty="0" smtClean="0">
                    <a:solidFill>
                      <a:schemeClr val="bg1"/>
                    </a:solidFill>
                    <a:latin typeface="TheSans PHB" pitchFamily="50" charset="0"/>
                    <a:ea typeface="ＭＳ Ｐゴシック" charset="0"/>
                  </a:rPr>
                  <a:t>Creative Writing</a:t>
                </a:r>
                <a:endParaRPr lang="de-CH" sz="1600" dirty="0">
                  <a:solidFill>
                    <a:schemeClr val="bg1"/>
                  </a:solidFill>
                  <a:latin typeface="TheSans PHB" pitchFamily="50" charset="0"/>
                  <a:ea typeface="ＭＳ Ｐゴシック" charset="0"/>
                </a:endParaRPr>
              </a:p>
            </p:txBody>
          </p:sp>
          <p:sp>
            <p:nvSpPr>
              <p:cNvPr id="42" name="Rechteck 41"/>
              <p:cNvSpPr/>
              <p:nvPr/>
            </p:nvSpPr>
            <p:spPr bwMode="auto">
              <a:xfrm>
                <a:off x="199079" y="5324067"/>
                <a:ext cx="2769162" cy="1368152"/>
              </a:xfrm>
              <a:prstGeom prst="rect">
                <a:avLst/>
              </a:pr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600" dirty="0" smtClean="0">
                  <a:solidFill>
                    <a:schemeClr val="bg1"/>
                  </a:solidFill>
                  <a:latin typeface="TheSans PHB" pitchFamily="50" charset="0"/>
                  <a:ea typeface="ＭＳ Ｐゴシック" charset="0"/>
                </a:endParaRPr>
              </a:p>
            </p:txBody>
          </p:sp>
        </p:grpSp>
        <p:pic>
          <p:nvPicPr>
            <p:cNvPr id="12" name="Bild 11" descr="ex 2.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6590" y="4725144"/>
              <a:ext cx="2775605" cy="1944216"/>
            </a:xfrm>
            <a:prstGeom prst="rect">
              <a:avLst/>
            </a:prstGeom>
          </p:spPr>
        </p:pic>
      </p:grpSp>
      <p:sp>
        <p:nvSpPr>
          <p:cNvPr id="38" name="Rechteck 37"/>
          <p:cNvSpPr/>
          <p:nvPr/>
        </p:nvSpPr>
        <p:spPr bwMode="auto">
          <a:xfrm>
            <a:off x="183124" y="2674060"/>
            <a:ext cx="2781356" cy="1294886"/>
          </a:xfrm>
          <a:prstGeom prst="rect">
            <a:avLst/>
          </a:prstGeom>
          <a:solidFill>
            <a:schemeClr val="bg1"/>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600" dirty="0" smtClean="0">
              <a:solidFill>
                <a:schemeClr val="bg1"/>
              </a:solidFill>
              <a:latin typeface="TheSans PHB" pitchFamily="50" charset="0"/>
              <a:ea typeface="ＭＳ Ｐゴシック" charset="0"/>
            </a:endParaRPr>
          </a:p>
        </p:txBody>
      </p:sp>
    </p:spTree>
    <p:extLst>
      <p:ext uri="{BB962C8B-B14F-4D97-AF65-F5344CB8AC3E}">
        <p14:creationId xmlns:p14="http://schemas.microsoft.com/office/powerpoint/2010/main" val="161289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Interaktive Literatur in der </a:t>
            </a:r>
            <a:r>
              <a:rPr lang="de-DE" dirty="0" err="1" smtClean="0"/>
              <a:t>UnterrichtsPraxis</a:t>
            </a:r>
            <a:endParaRPr lang="de-DE" dirty="0"/>
          </a:p>
        </p:txBody>
      </p:sp>
      <p:sp>
        <p:nvSpPr>
          <p:cNvPr id="4" name="Datumsplatzhalter 3"/>
          <p:cNvSpPr>
            <a:spLocks noGrp="1"/>
          </p:cNvSpPr>
          <p:nvPr>
            <p:ph type="dt" sz="half" idx="10"/>
          </p:nvPr>
        </p:nvSpPr>
        <p:spPr/>
        <p:txBody>
          <a:bodyPr/>
          <a:lstStyle/>
          <a:p>
            <a:pPr>
              <a:defRPr/>
            </a:pPr>
            <a:fld id="{A94C371D-24B2-47B7-9AD0-3B8871DAA026}" type="datetime3">
              <a:rPr lang="fr-CH" smtClean="0"/>
              <a:pPr>
                <a:defRPr/>
              </a:pPr>
              <a:t>09/09/15</a:t>
            </a:fld>
            <a:endParaRPr lang="de-CH" dirty="0"/>
          </a:p>
        </p:txBody>
      </p:sp>
      <p:sp>
        <p:nvSpPr>
          <p:cNvPr id="5" name="Foliennummernplatzhalter 4"/>
          <p:cNvSpPr>
            <a:spLocks noGrp="1"/>
          </p:cNvSpPr>
          <p:nvPr>
            <p:ph type="sldNum" sz="quarter" idx="11"/>
          </p:nvPr>
        </p:nvSpPr>
        <p:spPr/>
        <p:txBody>
          <a:bodyPr/>
          <a:lstStyle/>
          <a:p>
            <a:pPr>
              <a:defRPr/>
            </a:pPr>
            <a:fld id="{7B92AAA4-D506-48BD-A13E-CDA08EE00415}" type="slidenum">
              <a:rPr lang="de-CH" smtClean="0"/>
              <a:pPr>
                <a:defRPr/>
              </a:pPr>
              <a:t>9</a:t>
            </a:fld>
            <a:endParaRPr lang="de-CH" dirty="0"/>
          </a:p>
        </p:txBody>
      </p:sp>
    </p:spTree>
    <p:extLst>
      <p:ext uri="{BB962C8B-B14F-4D97-AF65-F5344CB8AC3E}">
        <p14:creationId xmlns:p14="http://schemas.microsoft.com/office/powerpoint/2010/main" val="142194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Vorlage allgemein">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B8223F"/>
        </a:solidFill>
        <a:ln w="9525" cap="flat" cmpd="sng" algn="ctr">
          <a:noFill/>
          <a:prstDash val="solid"/>
          <a:round/>
          <a:headEnd type="none" w="med" len="med"/>
          <a:tailEnd type="none" w="med" len="med"/>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sz="1600" dirty="0" smtClean="0">
            <a:solidFill>
              <a:schemeClr val="bg1"/>
            </a:solidFill>
            <a:latin typeface="TheSans PHB" pitchFamily="50"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1794</Words>
  <Application>Microsoft Office PowerPoint</Application>
  <PresentationFormat>A4-Papier (210x297 mm)</PresentationFormat>
  <Paragraphs>278</Paragraphs>
  <Slides>25</Slides>
  <Notes>20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PPT Vorlage allgemein</vt:lpstr>
      <vt:lpstr>Interaktive Geschichten zwischen kreativem Schreibanlass und integrierter Medienbildung</vt:lpstr>
      <vt:lpstr>Was Sind interaktive Geschichten?</vt:lpstr>
      <vt:lpstr>Was sind interaktive Geschichten?</vt:lpstr>
      <vt:lpstr>Vorläufer auf Papier: «Fighting Fantasy Books»</vt:lpstr>
      <vt:lpstr>Vorläufer auf Papier: experimentelle Literatur</vt:lpstr>
      <vt:lpstr>PowerPoint-Präsentation</vt:lpstr>
      <vt:lpstr>Einige Ideen zur verwendung…</vt:lpstr>
      <vt:lpstr>Lehrplanbezug</vt:lpstr>
      <vt:lpstr>Interaktive Literatur in der UnterrichtsPraxis</vt:lpstr>
      <vt:lpstr>Interaktive Literatur: Literaturunterricht</vt:lpstr>
      <vt:lpstr>Interaktive Literatur: Literaturunterricht</vt:lpstr>
      <vt:lpstr>Beispiele interaktiver Geschichten von S&amp;S (Englisch)</vt:lpstr>
      <vt:lpstr>Ergebnisse Inklewriting-Projekt (Deutsch, 9. Schuljahr)</vt:lpstr>
      <vt:lpstr>Interaktive Geschichten: Werkzeuge</vt:lpstr>
      <vt:lpstr>werkzeuge</vt:lpstr>
      <vt:lpstr>Werkzeuge: Gemeinsame Merkmale</vt:lpstr>
      <vt:lpstr>Werkzeuge: «Inklewriter»</vt:lpstr>
      <vt:lpstr>Werkzeuge: «Inklewriter»</vt:lpstr>
      <vt:lpstr>Werkzeuge: «Twine»</vt:lpstr>
      <vt:lpstr>Werkzeuge: «Twine»</vt:lpstr>
      <vt:lpstr>Werkzeuge: «Inform»</vt:lpstr>
      <vt:lpstr>Werkzeuge: «Inform»</vt:lpstr>
      <vt:lpstr>Werkzeuge: «Wiki»</vt:lpstr>
      <vt:lpstr>…und sonst noch so</vt:lpstr>
      <vt:lpstr>Weitere Links zu Interactive Fiction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Lukas Schoch</dc:creator>
  <cp:lastModifiedBy>Zurschmitten, Christof</cp:lastModifiedBy>
  <cp:revision>133</cp:revision>
  <cp:lastPrinted>2005-07-05T14:10:07Z</cp:lastPrinted>
  <dcterms:created xsi:type="dcterms:W3CDTF">2013-07-23T09:39:30Z</dcterms:created>
  <dcterms:modified xsi:type="dcterms:W3CDTF">2015-09-09T07:59:43Z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skPaneEnabled">
    <vt:lpwstr>True</vt:lpwstr>
  </property>
  <property fmtid="{D5CDD505-2E9C-101B-9397-08002B2CF9AE}" pid="3" name="feld_datum">
    <vt:lpwstr/>
  </property>
  <property fmtid="{D5CDD505-2E9C-101B-9397-08002B2CF9AE}" pid="4" name="institut_description">
    <vt:lpwstr> </vt:lpwstr>
  </property>
  <property fmtid="{D5CDD505-2E9C-101B-9397-08002B2CF9AE}" pid="5" name="institut_email">
    <vt:lpwstr> </vt:lpwstr>
  </property>
  <property fmtid="{D5CDD505-2E9C-101B-9397-08002B2CF9AE}" pid="6" name="institut_internet">
    <vt:lpwstr> </vt:lpwstr>
  </property>
  <property fmtid="{D5CDD505-2E9C-101B-9397-08002B2CF9AE}" pid="7" name="institut_kennung">
    <vt:lpwstr> </vt:lpwstr>
  </property>
  <property fmtid="{D5CDD505-2E9C-101B-9397-08002B2CF9AE}" pid="8" name="institut_organisationmitzeilenumbruch">
    <vt:lpwstr> </vt:lpwstr>
  </property>
  <property fmtid="{D5CDD505-2E9C-101B-9397-08002B2CF9AE}" pid="9" name="institut_ort">
    <vt:lpwstr> </vt:lpwstr>
  </property>
  <property fmtid="{D5CDD505-2E9C-101B-9397-08002B2CF9AE}" pid="10" name="institut_plz">
    <vt:lpwstr> </vt:lpwstr>
  </property>
  <property fmtid="{D5CDD505-2E9C-101B-9397-08002B2CF9AE}" pid="11" name="institut_postfach">
    <vt:lpwstr> </vt:lpwstr>
  </property>
  <property fmtid="{D5CDD505-2E9C-101B-9397-08002B2CF9AE}" pid="12" name="institut_sourceid">
    <vt:lpwstr> </vt:lpwstr>
  </property>
  <property fmtid="{D5CDD505-2E9C-101B-9397-08002B2CF9AE}" pid="13" name="institut_strasse">
    <vt:lpwstr> </vt:lpwstr>
  </property>
  <property fmtid="{D5CDD505-2E9C-101B-9397-08002B2CF9AE}" pid="14" name="institut_telefax">
    <vt:lpwstr> </vt:lpwstr>
  </property>
  <property fmtid="{D5CDD505-2E9C-101B-9397-08002B2CF9AE}" pid="15" name="institut_telefon">
    <vt:lpwstr> </vt:lpwstr>
  </property>
  <property fmtid="{D5CDD505-2E9C-101B-9397-08002B2CF9AE}" pid="16" name="institut_typ">
    <vt:lpwstr> </vt:lpwstr>
  </property>
  <property fmtid="{D5CDD505-2E9C-101B-9397-08002B2CF9AE}" pid="17" name="institut_organisation">
    <vt:lpwstr> </vt:lpwstr>
  </property>
  <property fmtid="{D5CDD505-2E9C-101B-9397-08002B2CF9AE}" pid="18" name="institut_beschreibung">
    <vt:lpwstr> </vt:lpwstr>
  </property>
  <property fmtid="{D5CDD505-2E9C-101B-9397-08002B2CF9AE}" pid="19" name="mitarbeiter_ersteller_description">
    <vt:lpwstr> </vt:lpwstr>
  </property>
  <property fmtid="{D5CDD505-2E9C-101B-9397-08002B2CF9AE}" pid="20" name="mitarbeiter_ersteller_email">
    <vt:lpwstr> </vt:lpwstr>
  </property>
  <property fmtid="{D5CDD505-2E9C-101B-9397-08002B2CF9AE}" pid="21" name="mitarbeiter_ersteller_kurzzeichen">
    <vt:lpwstr> </vt:lpwstr>
  </property>
  <property fmtid="{D5CDD505-2E9C-101B-9397-08002B2CF9AE}" pid="22" name="mitarbeiter_ersteller_name">
    <vt:lpwstr> </vt:lpwstr>
  </property>
  <property fmtid="{D5CDD505-2E9C-101B-9397-08002B2CF9AE}" pid="23" name="mitarbeiter_ersteller_organisation">
    <vt:lpwstr> </vt:lpwstr>
  </property>
  <property fmtid="{D5CDD505-2E9C-101B-9397-08002B2CF9AE}" pid="24" name="mitarbeiter_ersteller_sourceid">
    <vt:lpwstr> </vt:lpwstr>
  </property>
  <property fmtid="{D5CDD505-2E9C-101B-9397-08002B2CF9AE}" pid="25" name="mitarbeiter_ersteller_telefon">
    <vt:lpwstr> </vt:lpwstr>
  </property>
  <property fmtid="{D5CDD505-2E9C-101B-9397-08002B2CF9AE}" pid="26" name="mitarbeiter_ersteller_titel">
    <vt:lpwstr> </vt:lpwstr>
  </property>
  <property fmtid="{D5CDD505-2E9C-101B-9397-08002B2CF9AE}" pid="27" name="mitarbeiter_ersteller_vorname">
    <vt:lpwstr> </vt:lpwstr>
  </property>
  <property fmtid="{D5CDD505-2E9C-101B-9397-08002B2CF9AE}" pid="28" name="mitarbeiter_ersteller_funktion">
    <vt:lpwstr> </vt:lpwstr>
  </property>
  <property fmtid="{D5CDD505-2E9C-101B-9397-08002B2CF9AE}" pid="29" name="mitarbeiter_ersteller2_description">
    <vt:lpwstr> </vt:lpwstr>
  </property>
  <property fmtid="{D5CDD505-2E9C-101B-9397-08002B2CF9AE}" pid="30" name="mitarbeiter_ersteller2_email">
    <vt:lpwstr> </vt:lpwstr>
  </property>
  <property fmtid="{D5CDD505-2E9C-101B-9397-08002B2CF9AE}" pid="31" name="mitarbeiter_ersteller2_kurzzeichen">
    <vt:lpwstr> </vt:lpwstr>
  </property>
  <property fmtid="{D5CDD505-2E9C-101B-9397-08002B2CF9AE}" pid="32" name="mitarbeiter_ersteller2_name">
    <vt:lpwstr> </vt:lpwstr>
  </property>
  <property fmtid="{D5CDD505-2E9C-101B-9397-08002B2CF9AE}" pid="33" name="mitarbeiter_ersteller2_organisation">
    <vt:lpwstr> </vt:lpwstr>
  </property>
  <property fmtid="{D5CDD505-2E9C-101B-9397-08002B2CF9AE}" pid="34" name="mitarbeiter_ersteller2_sourceid">
    <vt:lpwstr> </vt:lpwstr>
  </property>
  <property fmtid="{D5CDD505-2E9C-101B-9397-08002B2CF9AE}" pid="35" name="mitarbeiter_ersteller2_telefon">
    <vt:lpwstr> </vt:lpwstr>
  </property>
  <property fmtid="{D5CDD505-2E9C-101B-9397-08002B2CF9AE}" pid="36" name="mitarbeiter_ersteller2_titel">
    <vt:lpwstr> </vt:lpwstr>
  </property>
  <property fmtid="{D5CDD505-2E9C-101B-9397-08002B2CF9AE}" pid="37" name="mitarbeiter_ersteller2_vorname">
    <vt:lpwstr> </vt:lpwstr>
  </property>
  <property fmtid="{D5CDD505-2E9C-101B-9397-08002B2CF9AE}" pid="38" name="mitarbeiter_ersteller2_funktion">
    <vt:lpwstr> </vt:lpwstr>
  </property>
  <property fmtid="{D5CDD505-2E9C-101B-9397-08002B2CF9AE}" pid="39" name="templatemetadata_erstellerinfo">
    <vt:lpwstr/>
  </property>
  <property fmtid="{D5CDD505-2E9C-101B-9397-08002B2CF9AE}" pid="40" name="templatepath">
    <vt:lpwstr>Allgemeine Vorlagen/Powerpoint-Vorlagen</vt:lpwstr>
  </property>
  <property fmtid="{D5CDD505-2E9C-101B-9397-08002B2CF9AE}" pid="41" name="dgworkflowid">
    <vt:lpwstr>080d0c62-6893-4c32-98eb-a3153eccfaca</vt:lpwstr>
  </property>
  <property fmtid="{D5CDD505-2E9C-101B-9397-08002B2CF9AE}" pid="42" name="templateid">
    <vt:lpwstr>91340959-059f-4d2f-b620-dac114fb4f23</vt:lpwstr>
  </property>
  <property fmtid="{D5CDD505-2E9C-101B-9397-08002B2CF9AE}" pid="43" name="languagekey">
    <vt:lpwstr>DE</vt:lpwstr>
  </property>
  <property fmtid="{D5CDD505-2E9C-101B-9397-08002B2CF9AE}" pid="44" name="taskpaneguid">
    <vt:lpwstr>bc9fcd84-6229-4610-93e3-f7b4e4911a8f</vt:lpwstr>
  </property>
  <property fmtid="{D5CDD505-2E9C-101B-9397-08002B2CF9AE}" pid="45" name="temporaryfilename">
    <vt:lpwstr>C:\Users\mxu7\AppData\Local\Temp\tmp6AB7.potx</vt:lpwstr>
  </property>
</Properties>
</file>