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60" r:id="rId2"/>
    <p:sldMasterId id="2147483684" r:id="rId3"/>
  </p:sldMasterIdLst>
  <p:notesMasterIdLst>
    <p:notesMasterId r:id="rId30"/>
  </p:notesMasterIdLst>
  <p:sldIdLst>
    <p:sldId id="256" r:id="rId4"/>
    <p:sldId id="269" r:id="rId5"/>
    <p:sldId id="257" r:id="rId6"/>
    <p:sldId id="272" r:id="rId7"/>
    <p:sldId id="273" r:id="rId8"/>
    <p:sldId id="275" r:id="rId9"/>
    <p:sldId id="276" r:id="rId10"/>
    <p:sldId id="277" r:id="rId11"/>
    <p:sldId id="281" r:id="rId12"/>
    <p:sldId id="282" r:id="rId13"/>
    <p:sldId id="288" r:id="rId14"/>
    <p:sldId id="289" r:id="rId15"/>
    <p:sldId id="290" r:id="rId16"/>
    <p:sldId id="291" r:id="rId17"/>
    <p:sldId id="285" r:id="rId18"/>
    <p:sldId id="284" r:id="rId19"/>
    <p:sldId id="278" r:id="rId20"/>
    <p:sldId id="280" r:id="rId21"/>
    <p:sldId id="286" r:id="rId22"/>
    <p:sldId id="292" r:id="rId23"/>
    <p:sldId id="293" r:id="rId24"/>
    <p:sldId id="294" r:id="rId25"/>
    <p:sldId id="295" r:id="rId26"/>
    <p:sldId id="264" r:id="rId27"/>
    <p:sldId id="296" r:id="rId28"/>
    <p:sldId id="26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73" autoAdjust="0"/>
  </p:normalViewPr>
  <p:slideViewPr>
    <p:cSldViewPr snapToGrid="0">
      <p:cViewPr varScale="1">
        <p:scale>
          <a:sx n="66" d="100"/>
          <a:sy n="66" d="100"/>
        </p:scale>
        <p:origin x="54" y="38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6F9835-6B7A-4196-9FB5-2D4B79471183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2D9236B-0AE3-439C-BE84-F6465BEF56F8}">
      <dgm:prSet/>
      <dgm:spPr/>
      <dgm:t>
        <a:bodyPr/>
        <a:lstStyle/>
        <a:p>
          <a:r>
            <a:rPr lang="de-CH"/>
            <a:t>Kostengünstig (inkl. Ersatzteile)</a:t>
          </a:r>
          <a:endParaRPr lang="en-US"/>
        </a:p>
      </dgm:t>
    </dgm:pt>
    <dgm:pt modelId="{124B3733-1AC4-4339-9047-CC8820866683}" type="parTrans" cxnId="{3812A026-D445-42FA-B474-22F10A7D407A}">
      <dgm:prSet/>
      <dgm:spPr/>
      <dgm:t>
        <a:bodyPr/>
        <a:lstStyle/>
        <a:p>
          <a:endParaRPr lang="en-US"/>
        </a:p>
      </dgm:t>
    </dgm:pt>
    <dgm:pt modelId="{976D60B8-342A-42C8-BC56-14FB9776F535}" type="sibTrans" cxnId="{3812A026-D445-42FA-B474-22F10A7D407A}">
      <dgm:prSet/>
      <dgm:spPr/>
      <dgm:t>
        <a:bodyPr/>
        <a:lstStyle/>
        <a:p>
          <a:endParaRPr lang="en-US"/>
        </a:p>
      </dgm:t>
    </dgm:pt>
    <dgm:pt modelId="{E84A3E08-84B3-43E7-B31E-4989293B2734}">
      <dgm:prSet/>
      <dgm:spPr/>
      <dgm:t>
        <a:bodyPr/>
        <a:lstStyle/>
        <a:p>
          <a:r>
            <a:rPr lang="de-CH"/>
            <a:t>Modular und Open Source</a:t>
          </a:r>
          <a:endParaRPr lang="en-US"/>
        </a:p>
      </dgm:t>
    </dgm:pt>
    <dgm:pt modelId="{FA77E5CC-94C4-4E26-8369-25597A6B20C8}" type="parTrans" cxnId="{D205855A-5DE0-4BC6-9722-16AB356A98E1}">
      <dgm:prSet/>
      <dgm:spPr/>
      <dgm:t>
        <a:bodyPr/>
        <a:lstStyle/>
        <a:p>
          <a:endParaRPr lang="en-US"/>
        </a:p>
      </dgm:t>
    </dgm:pt>
    <dgm:pt modelId="{37B92023-BF92-44E7-87D8-AF1250B15A70}" type="sibTrans" cxnId="{D205855A-5DE0-4BC6-9722-16AB356A98E1}">
      <dgm:prSet/>
      <dgm:spPr/>
      <dgm:t>
        <a:bodyPr/>
        <a:lstStyle/>
        <a:p>
          <a:endParaRPr lang="en-US"/>
        </a:p>
      </dgm:t>
    </dgm:pt>
    <dgm:pt modelId="{B2F55C12-B947-4F7B-B0B5-94478199E42E}">
      <dgm:prSet/>
      <dgm:spPr/>
      <dgm:t>
        <a:bodyPr/>
        <a:lstStyle/>
        <a:p>
          <a:r>
            <a:rPr lang="de-CH"/>
            <a:t>Keine «Blackbox»</a:t>
          </a:r>
          <a:endParaRPr lang="en-US"/>
        </a:p>
      </dgm:t>
    </dgm:pt>
    <dgm:pt modelId="{864C81B6-AEC9-4E26-A48B-CC3755638B3F}" type="parTrans" cxnId="{9E2F0702-D1AE-459C-A1B5-296D496A5E96}">
      <dgm:prSet/>
      <dgm:spPr/>
      <dgm:t>
        <a:bodyPr/>
        <a:lstStyle/>
        <a:p>
          <a:endParaRPr lang="en-US"/>
        </a:p>
      </dgm:t>
    </dgm:pt>
    <dgm:pt modelId="{E89F8E24-A1FF-4F0C-8231-3BC731AC115D}" type="sibTrans" cxnId="{9E2F0702-D1AE-459C-A1B5-296D496A5E96}">
      <dgm:prSet/>
      <dgm:spPr/>
      <dgm:t>
        <a:bodyPr/>
        <a:lstStyle/>
        <a:p>
          <a:endParaRPr lang="en-US"/>
        </a:p>
      </dgm:t>
    </dgm:pt>
    <dgm:pt modelId="{A541C326-5E54-48D7-962F-571A9F88B50B}">
      <dgm:prSet/>
      <dgm:spPr/>
      <dgm:t>
        <a:bodyPr/>
        <a:lstStyle/>
        <a:p>
          <a:r>
            <a:rPr lang="de-CH"/>
            <a:t>Einsatzmöglichkeit in allen Zyklen</a:t>
          </a:r>
          <a:endParaRPr lang="en-US"/>
        </a:p>
      </dgm:t>
    </dgm:pt>
    <dgm:pt modelId="{79D44EB1-9E12-418F-A6E1-E8A746BA589C}" type="parTrans" cxnId="{77D91DEC-07B7-467A-98FB-B10A98F218C9}">
      <dgm:prSet/>
      <dgm:spPr/>
      <dgm:t>
        <a:bodyPr/>
        <a:lstStyle/>
        <a:p>
          <a:endParaRPr lang="en-US"/>
        </a:p>
      </dgm:t>
    </dgm:pt>
    <dgm:pt modelId="{BECC4449-96E5-4A59-A717-985C1D5A4A25}" type="sibTrans" cxnId="{77D91DEC-07B7-467A-98FB-B10A98F218C9}">
      <dgm:prSet/>
      <dgm:spPr/>
      <dgm:t>
        <a:bodyPr/>
        <a:lstStyle/>
        <a:p>
          <a:endParaRPr lang="en-US"/>
        </a:p>
      </dgm:t>
    </dgm:pt>
    <dgm:pt modelId="{2DB6255A-B010-4990-8504-6DA7DDB17AA6}">
      <dgm:prSet/>
      <dgm:spPr/>
      <dgm:t>
        <a:bodyPr/>
        <a:lstStyle/>
        <a:p>
          <a:r>
            <a:rPr lang="de-CH"/>
            <a:t>Einsatzfähigkeit in allen MINT-Fächer (Fokus auf Technik)</a:t>
          </a:r>
          <a:endParaRPr lang="en-US"/>
        </a:p>
      </dgm:t>
    </dgm:pt>
    <dgm:pt modelId="{5FF14F2A-93D6-4CCD-BE5D-168162A11A84}" type="parTrans" cxnId="{4D072878-8D15-4791-B075-82142F3B31CF}">
      <dgm:prSet/>
      <dgm:spPr/>
      <dgm:t>
        <a:bodyPr/>
        <a:lstStyle/>
        <a:p>
          <a:endParaRPr lang="en-US"/>
        </a:p>
      </dgm:t>
    </dgm:pt>
    <dgm:pt modelId="{66462448-44FD-453C-BA6B-E7A59FC39DF1}" type="sibTrans" cxnId="{4D072878-8D15-4791-B075-82142F3B31CF}">
      <dgm:prSet/>
      <dgm:spPr/>
      <dgm:t>
        <a:bodyPr/>
        <a:lstStyle/>
        <a:p>
          <a:endParaRPr lang="en-US"/>
        </a:p>
      </dgm:t>
    </dgm:pt>
    <dgm:pt modelId="{F2B14CE5-AF8F-43A8-8751-ED52032D25F3}">
      <dgm:prSet/>
      <dgm:spPr/>
      <dgm:t>
        <a:bodyPr/>
        <a:lstStyle/>
        <a:p>
          <a:r>
            <a:rPr lang="de-CH"/>
            <a:t>Fächerübergreifende und fächerkoordinierte Einsatzmöglichkeiten</a:t>
          </a:r>
          <a:endParaRPr lang="en-US"/>
        </a:p>
      </dgm:t>
    </dgm:pt>
    <dgm:pt modelId="{46754FA6-B9A9-4A3E-9436-305A09C8B9D0}" type="parTrans" cxnId="{81383412-5928-4268-BF26-2554942B27DC}">
      <dgm:prSet/>
      <dgm:spPr/>
      <dgm:t>
        <a:bodyPr/>
        <a:lstStyle/>
        <a:p>
          <a:endParaRPr lang="en-US"/>
        </a:p>
      </dgm:t>
    </dgm:pt>
    <dgm:pt modelId="{5EBF854A-4BD8-44FE-8DEE-CE5914D4B53B}" type="sibTrans" cxnId="{81383412-5928-4268-BF26-2554942B27DC}">
      <dgm:prSet/>
      <dgm:spPr/>
      <dgm:t>
        <a:bodyPr/>
        <a:lstStyle/>
        <a:p>
          <a:endParaRPr lang="en-US"/>
        </a:p>
      </dgm:t>
    </dgm:pt>
    <dgm:pt modelId="{ADFC326C-DB88-4E87-8FF9-CC3FA5DE9776}">
      <dgm:prSet/>
      <dgm:spPr/>
      <dgm:t>
        <a:bodyPr/>
        <a:lstStyle/>
        <a:p>
          <a:r>
            <a:rPr lang="de-CH"/>
            <a:t>Lehrplan 21 kompatibel</a:t>
          </a:r>
          <a:endParaRPr lang="en-US"/>
        </a:p>
      </dgm:t>
    </dgm:pt>
    <dgm:pt modelId="{62012641-4076-4DDB-9915-9409DD835300}" type="parTrans" cxnId="{17E56135-A733-44FE-B4A0-1C9B20F23114}">
      <dgm:prSet/>
      <dgm:spPr/>
      <dgm:t>
        <a:bodyPr/>
        <a:lstStyle/>
        <a:p>
          <a:endParaRPr lang="en-US"/>
        </a:p>
      </dgm:t>
    </dgm:pt>
    <dgm:pt modelId="{476FE5A7-FC05-4A7F-AE7C-3FABA110ECBB}" type="sibTrans" cxnId="{17E56135-A733-44FE-B4A0-1C9B20F23114}">
      <dgm:prSet/>
      <dgm:spPr/>
      <dgm:t>
        <a:bodyPr/>
        <a:lstStyle/>
        <a:p>
          <a:endParaRPr lang="en-US"/>
        </a:p>
      </dgm:t>
    </dgm:pt>
    <dgm:pt modelId="{080933AD-257B-498A-8B4B-64DC674A0DDC}">
      <dgm:prSet/>
      <dgm:spPr/>
      <dgm:t>
        <a:bodyPr/>
        <a:lstStyle/>
        <a:p>
          <a:r>
            <a:rPr lang="de-CH"/>
            <a:t>Kompatibel mit xLogo &amp; Tigerjython</a:t>
          </a:r>
          <a:endParaRPr lang="en-US"/>
        </a:p>
      </dgm:t>
    </dgm:pt>
    <dgm:pt modelId="{8E8F470A-0E84-4580-AF24-25B9D6CE9C4C}" type="parTrans" cxnId="{60D15260-4A49-4FEF-A6E4-1764BFC9A8FB}">
      <dgm:prSet/>
      <dgm:spPr/>
      <dgm:t>
        <a:bodyPr/>
        <a:lstStyle/>
        <a:p>
          <a:endParaRPr lang="en-US"/>
        </a:p>
      </dgm:t>
    </dgm:pt>
    <dgm:pt modelId="{4EBD1D47-64E9-4A66-A2DC-B71632285FDC}" type="sibTrans" cxnId="{60D15260-4A49-4FEF-A6E4-1764BFC9A8FB}">
      <dgm:prSet/>
      <dgm:spPr/>
      <dgm:t>
        <a:bodyPr/>
        <a:lstStyle/>
        <a:p>
          <a:endParaRPr lang="en-US"/>
        </a:p>
      </dgm:t>
    </dgm:pt>
    <dgm:pt modelId="{02D325E1-864F-3F46-B8AE-EEB2BE6010EF}" type="pres">
      <dgm:prSet presAssocID="{206F9835-6B7A-4196-9FB5-2D4B79471183}" presName="diagram" presStyleCnt="0">
        <dgm:presLayoutVars>
          <dgm:dir/>
          <dgm:resizeHandles val="exact"/>
        </dgm:presLayoutVars>
      </dgm:prSet>
      <dgm:spPr/>
    </dgm:pt>
    <dgm:pt modelId="{0ECBA3FF-6159-5C4A-A89F-5E50218AE40F}" type="pres">
      <dgm:prSet presAssocID="{32D9236B-0AE3-439C-BE84-F6465BEF56F8}" presName="node" presStyleLbl="node1" presStyleIdx="0" presStyleCnt="8">
        <dgm:presLayoutVars>
          <dgm:bulletEnabled val="1"/>
        </dgm:presLayoutVars>
      </dgm:prSet>
      <dgm:spPr/>
    </dgm:pt>
    <dgm:pt modelId="{DBED1579-5622-EC48-8B6D-99F934F53981}" type="pres">
      <dgm:prSet presAssocID="{976D60B8-342A-42C8-BC56-14FB9776F535}" presName="sibTrans" presStyleCnt="0"/>
      <dgm:spPr/>
    </dgm:pt>
    <dgm:pt modelId="{92DC27BB-0DF2-5945-B04A-07FF12C07431}" type="pres">
      <dgm:prSet presAssocID="{E84A3E08-84B3-43E7-B31E-4989293B2734}" presName="node" presStyleLbl="node1" presStyleIdx="1" presStyleCnt="8">
        <dgm:presLayoutVars>
          <dgm:bulletEnabled val="1"/>
        </dgm:presLayoutVars>
      </dgm:prSet>
      <dgm:spPr/>
    </dgm:pt>
    <dgm:pt modelId="{B6843682-82B4-8E41-B044-BB2C64C9BFCE}" type="pres">
      <dgm:prSet presAssocID="{37B92023-BF92-44E7-87D8-AF1250B15A70}" presName="sibTrans" presStyleCnt="0"/>
      <dgm:spPr/>
    </dgm:pt>
    <dgm:pt modelId="{AD3D1191-7DD2-8144-B6D1-3231E3B8246B}" type="pres">
      <dgm:prSet presAssocID="{B2F55C12-B947-4F7B-B0B5-94478199E42E}" presName="node" presStyleLbl="node1" presStyleIdx="2" presStyleCnt="8">
        <dgm:presLayoutVars>
          <dgm:bulletEnabled val="1"/>
        </dgm:presLayoutVars>
      </dgm:prSet>
      <dgm:spPr/>
    </dgm:pt>
    <dgm:pt modelId="{67EA049C-ACB6-C949-8322-3ABA1ADB7012}" type="pres">
      <dgm:prSet presAssocID="{E89F8E24-A1FF-4F0C-8231-3BC731AC115D}" presName="sibTrans" presStyleCnt="0"/>
      <dgm:spPr/>
    </dgm:pt>
    <dgm:pt modelId="{7FB31F8D-E299-A540-B8B3-ACBD99140F93}" type="pres">
      <dgm:prSet presAssocID="{A541C326-5E54-48D7-962F-571A9F88B50B}" presName="node" presStyleLbl="node1" presStyleIdx="3" presStyleCnt="8">
        <dgm:presLayoutVars>
          <dgm:bulletEnabled val="1"/>
        </dgm:presLayoutVars>
      </dgm:prSet>
      <dgm:spPr/>
    </dgm:pt>
    <dgm:pt modelId="{EC00EB4C-D26D-7E49-A49C-B1F5A4228FE6}" type="pres">
      <dgm:prSet presAssocID="{BECC4449-96E5-4A59-A717-985C1D5A4A25}" presName="sibTrans" presStyleCnt="0"/>
      <dgm:spPr/>
    </dgm:pt>
    <dgm:pt modelId="{1BECA40C-4622-784D-9112-56AE7D199B74}" type="pres">
      <dgm:prSet presAssocID="{2DB6255A-B010-4990-8504-6DA7DDB17AA6}" presName="node" presStyleLbl="node1" presStyleIdx="4" presStyleCnt="8">
        <dgm:presLayoutVars>
          <dgm:bulletEnabled val="1"/>
        </dgm:presLayoutVars>
      </dgm:prSet>
      <dgm:spPr/>
    </dgm:pt>
    <dgm:pt modelId="{DEEE9729-E8B1-9C4A-9F3C-ADDB7C5153BE}" type="pres">
      <dgm:prSet presAssocID="{66462448-44FD-453C-BA6B-E7A59FC39DF1}" presName="sibTrans" presStyleCnt="0"/>
      <dgm:spPr/>
    </dgm:pt>
    <dgm:pt modelId="{F61AD9F4-5DE0-2840-BBF8-B8113E943D2B}" type="pres">
      <dgm:prSet presAssocID="{F2B14CE5-AF8F-43A8-8751-ED52032D25F3}" presName="node" presStyleLbl="node1" presStyleIdx="5" presStyleCnt="8">
        <dgm:presLayoutVars>
          <dgm:bulletEnabled val="1"/>
        </dgm:presLayoutVars>
      </dgm:prSet>
      <dgm:spPr/>
    </dgm:pt>
    <dgm:pt modelId="{4B632914-DB1F-6543-9655-35048DD8BA61}" type="pres">
      <dgm:prSet presAssocID="{5EBF854A-4BD8-44FE-8DEE-CE5914D4B53B}" presName="sibTrans" presStyleCnt="0"/>
      <dgm:spPr/>
    </dgm:pt>
    <dgm:pt modelId="{8D4946B9-D6D4-934C-81BA-664B57151933}" type="pres">
      <dgm:prSet presAssocID="{ADFC326C-DB88-4E87-8FF9-CC3FA5DE9776}" presName="node" presStyleLbl="node1" presStyleIdx="6" presStyleCnt="8">
        <dgm:presLayoutVars>
          <dgm:bulletEnabled val="1"/>
        </dgm:presLayoutVars>
      </dgm:prSet>
      <dgm:spPr/>
    </dgm:pt>
    <dgm:pt modelId="{CD4AEA38-36CB-A943-8DA9-B97EAC652D8C}" type="pres">
      <dgm:prSet presAssocID="{476FE5A7-FC05-4A7F-AE7C-3FABA110ECBB}" presName="sibTrans" presStyleCnt="0"/>
      <dgm:spPr/>
    </dgm:pt>
    <dgm:pt modelId="{510FAE3A-099A-FB46-B3DB-7DBABAD53091}" type="pres">
      <dgm:prSet presAssocID="{080933AD-257B-498A-8B4B-64DC674A0DDC}" presName="node" presStyleLbl="node1" presStyleIdx="7" presStyleCnt="8">
        <dgm:presLayoutVars>
          <dgm:bulletEnabled val="1"/>
        </dgm:presLayoutVars>
      </dgm:prSet>
      <dgm:spPr/>
    </dgm:pt>
  </dgm:ptLst>
  <dgm:cxnLst>
    <dgm:cxn modelId="{9E2F0702-D1AE-459C-A1B5-296D496A5E96}" srcId="{206F9835-6B7A-4196-9FB5-2D4B79471183}" destId="{B2F55C12-B947-4F7B-B0B5-94478199E42E}" srcOrd="2" destOrd="0" parTransId="{864C81B6-AEC9-4E26-A48B-CC3755638B3F}" sibTransId="{E89F8E24-A1FF-4F0C-8231-3BC731AC115D}"/>
    <dgm:cxn modelId="{81383412-5928-4268-BF26-2554942B27DC}" srcId="{206F9835-6B7A-4196-9FB5-2D4B79471183}" destId="{F2B14CE5-AF8F-43A8-8751-ED52032D25F3}" srcOrd="5" destOrd="0" parTransId="{46754FA6-B9A9-4A3E-9436-305A09C8B9D0}" sibTransId="{5EBF854A-4BD8-44FE-8DEE-CE5914D4B53B}"/>
    <dgm:cxn modelId="{3812A026-D445-42FA-B474-22F10A7D407A}" srcId="{206F9835-6B7A-4196-9FB5-2D4B79471183}" destId="{32D9236B-0AE3-439C-BE84-F6465BEF56F8}" srcOrd="0" destOrd="0" parTransId="{124B3733-1AC4-4339-9047-CC8820866683}" sibTransId="{976D60B8-342A-42C8-BC56-14FB9776F535}"/>
    <dgm:cxn modelId="{17E56135-A733-44FE-B4A0-1C9B20F23114}" srcId="{206F9835-6B7A-4196-9FB5-2D4B79471183}" destId="{ADFC326C-DB88-4E87-8FF9-CC3FA5DE9776}" srcOrd="6" destOrd="0" parTransId="{62012641-4076-4DDB-9915-9409DD835300}" sibTransId="{476FE5A7-FC05-4A7F-AE7C-3FABA110ECBB}"/>
    <dgm:cxn modelId="{2B04785D-B872-DE4E-805E-1CC277FEF389}" type="presOf" srcId="{080933AD-257B-498A-8B4B-64DC674A0DDC}" destId="{510FAE3A-099A-FB46-B3DB-7DBABAD53091}" srcOrd="0" destOrd="0" presId="urn:microsoft.com/office/officeart/2005/8/layout/default"/>
    <dgm:cxn modelId="{60D15260-4A49-4FEF-A6E4-1764BFC9A8FB}" srcId="{206F9835-6B7A-4196-9FB5-2D4B79471183}" destId="{080933AD-257B-498A-8B4B-64DC674A0DDC}" srcOrd="7" destOrd="0" parTransId="{8E8F470A-0E84-4580-AF24-25B9D6CE9C4C}" sibTransId="{4EBD1D47-64E9-4A66-A2DC-B71632285FDC}"/>
    <dgm:cxn modelId="{58EBA244-EA30-8246-86E9-13D840227DE9}" type="presOf" srcId="{B2F55C12-B947-4F7B-B0B5-94478199E42E}" destId="{AD3D1191-7DD2-8144-B6D1-3231E3B8246B}" srcOrd="0" destOrd="0" presId="urn:microsoft.com/office/officeart/2005/8/layout/default"/>
    <dgm:cxn modelId="{32F3B244-29FC-E34D-933E-D279185A9583}" type="presOf" srcId="{ADFC326C-DB88-4E87-8FF9-CC3FA5DE9776}" destId="{8D4946B9-D6D4-934C-81BA-664B57151933}" srcOrd="0" destOrd="0" presId="urn:microsoft.com/office/officeart/2005/8/layout/default"/>
    <dgm:cxn modelId="{F3FE6566-5295-2D4B-A4F6-17F9CA9BC12A}" type="presOf" srcId="{F2B14CE5-AF8F-43A8-8751-ED52032D25F3}" destId="{F61AD9F4-5DE0-2840-BBF8-B8113E943D2B}" srcOrd="0" destOrd="0" presId="urn:microsoft.com/office/officeart/2005/8/layout/default"/>
    <dgm:cxn modelId="{4D072878-8D15-4791-B075-82142F3B31CF}" srcId="{206F9835-6B7A-4196-9FB5-2D4B79471183}" destId="{2DB6255A-B010-4990-8504-6DA7DDB17AA6}" srcOrd="4" destOrd="0" parTransId="{5FF14F2A-93D6-4CCD-BE5D-168162A11A84}" sibTransId="{66462448-44FD-453C-BA6B-E7A59FC39DF1}"/>
    <dgm:cxn modelId="{D205855A-5DE0-4BC6-9722-16AB356A98E1}" srcId="{206F9835-6B7A-4196-9FB5-2D4B79471183}" destId="{E84A3E08-84B3-43E7-B31E-4989293B2734}" srcOrd="1" destOrd="0" parTransId="{FA77E5CC-94C4-4E26-8369-25597A6B20C8}" sibTransId="{37B92023-BF92-44E7-87D8-AF1250B15A70}"/>
    <dgm:cxn modelId="{4944A580-917D-574B-980B-3DE0B1C07421}" type="presOf" srcId="{A541C326-5E54-48D7-962F-571A9F88B50B}" destId="{7FB31F8D-E299-A540-B8B3-ACBD99140F93}" srcOrd="0" destOrd="0" presId="urn:microsoft.com/office/officeart/2005/8/layout/default"/>
    <dgm:cxn modelId="{CBED3798-0100-2343-8815-8FE74AF87D37}" type="presOf" srcId="{206F9835-6B7A-4196-9FB5-2D4B79471183}" destId="{02D325E1-864F-3F46-B8AE-EEB2BE6010EF}" srcOrd="0" destOrd="0" presId="urn:microsoft.com/office/officeart/2005/8/layout/default"/>
    <dgm:cxn modelId="{701714AA-49B9-394F-8C37-9AAA5D3EBD26}" type="presOf" srcId="{32D9236B-0AE3-439C-BE84-F6465BEF56F8}" destId="{0ECBA3FF-6159-5C4A-A89F-5E50218AE40F}" srcOrd="0" destOrd="0" presId="urn:microsoft.com/office/officeart/2005/8/layout/default"/>
    <dgm:cxn modelId="{737AA4B5-58D3-094D-A082-9FAEBD558C8C}" type="presOf" srcId="{E84A3E08-84B3-43E7-B31E-4989293B2734}" destId="{92DC27BB-0DF2-5945-B04A-07FF12C07431}" srcOrd="0" destOrd="0" presId="urn:microsoft.com/office/officeart/2005/8/layout/default"/>
    <dgm:cxn modelId="{4E2369D1-5BE8-D749-826B-1017ECDD1800}" type="presOf" srcId="{2DB6255A-B010-4990-8504-6DA7DDB17AA6}" destId="{1BECA40C-4622-784D-9112-56AE7D199B74}" srcOrd="0" destOrd="0" presId="urn:microsoft.com/office/officeart/2005/8/layout/default"/>
    <dgm:cxn modelId="{77D91DEC-07B7-467A-98FB-B10A98F218C9}" srcId="{206F9835-6B7A-4196-9FB5-2D4B79471183}" destId="{A541C326-5E54-48D7-962F-571A9F88B50B}" srcOrd="3" destOrd="0" parTransId="{79D44EB1-9E12-418F-A6E1-E8A746BA589C}" sibTransId="{BECC4449-96E5-4A59-A717-985C1D5A4A25}"/>
    <dgm:cxn modelId="{F38E0D96-D281-2B46-80C1-C206AEE216DC}" type="presParOf" srcId="{02D325E1-864F-3F46-B8AE-EEB2BE6010EF}" destId="{0ECBA3FF-6159-5C4A-A89F-5E50218AE40F}" srcOrd="0" destOrd="0" presId="urn:microsoft.com/office/officeart/2005/8/layout/default"/>
    <dgm:cxn modelId="{1103F9DB-55A9-1348-9F03-760F633A2676}" type="presParOf" srcId="{02D325E1-864F-3F46-B8AE-EEB2BE6010EF}" destId="{DBED1579-5622-EC48-8B6D-99F934F53981}" srcOrd="1" destOrd="0" presId="urn:microsoft.com/office/officeart/2005/8/layout/default"/>
    <dgm:cxn modelId="{B8B46667-F0AC-B148-898F-B05EE02FBB41}" type="presParOf" srcId="{02D325E1-864F-3F46-B8AE-EEB2BE6010EF}" destId="{92DC27BB-0DF2-5945-B04A-07FF12C07431}" srcOrd="2" destOrd="0" presId="urn:microsoft.com/office/officeart/2005/8/layout/default"/>
    <dgm:cxn modelId="{3CD5EFB9-6E01-6943-9FA3-83AA909E0D6D}" type="presParOf" srcId="{02D325E1-864F-3F46-B8AE-EEB2BE6010EF}" destId="{B6843682-82B4-8E41-B044-BB2C64C9BFCE}" srcOrd="3" destOrd="0" presId="urn:microsoft.com/office/officeart/2005/8/layout/default"/>
    <dgm:cxn modelId="{D451D874-F8C8-9D4C-B829-6317168EC4B1}" type="presParOf" srcId="{02D325E1-864F-3F46-B8AE-EEB2BE6010EF}" destId="{AD3D1191-7DD2-8144-B6D1-3231E3B8246B}" srcOrd="4" destOrd="0" presId="urn:microsoft.com/office/officeart/2005/8/layout/default"/>
    <dgm:cxn modelId="{D09C787B-B811-6C40-97BC-8A1E30859962}" type="presParOf" srcId="{02D325E1-864F-3F46-B8AE-EEB2BE6010EF}" destId="{67EA049C-ACB6-C949-8322-3ABA1ADB7012}" srcOrd="5" destOrd="0" presId="urn:microsoft.com/office/officeart/2005/8/layout/default"/>
    <dgm:cxn modelId="{8315971F-2468-5E43-9AFD-FFAAB2B4A212}" type="presParOf" srcId="{02D325E1-864F-3F46-B8AE-EEB2BE6010EF}" destId="{7FB31F8D-E299-A540-B8B3-ACBD99140F93}" srcOrd="6" destOrd="0" presId="urn:microsoft.com/office/officeart/2005/8/layout/default"/>
    <dgm:cxn modelId="{F01A0674-D774-8943-8FE9-04F77804658F}" type="presParOf" srcId="{02D325E1-864F-3F46-B8AE-EEB2BE6010EF}" destId="{EC00EB4C-D26D-7E49-A49C-B1F5A4228FE6}" srcOrd="7" destOrd="0" presId="urn:microsoft.com/office/officeart/2005/8/layout/default"/>
    <dgm:cxn modelId="{4DB05398-3002-A845-BA14-4A6DA264BCAE}" type="presParOf" srcId="{02D325E1-864F-3F46-B8AE-EEB2BE6010EF}" destId="{1BECA40C-4622-784D-9112-56AE7D199B74}" srcOrd="8" destOrd="0" presId="urn:microsoft.com/office/officeart/2005/8/layout/default"/>
    <dgm:cxn modelId="{14C37D14-13D3-EC43-BD56-B3AACD1E512F}" type="presParOf" srcId="{02D325E1-864F-3F46-B8AE-EEB2BE6010EF}" destId="{DEEE9729-E8B1-9C4A-9F3C-ADDB7C5153BE}" srcOrd="9" destOrd="0" presId="urn:microsoft.com/office/officeart/2005/8/layout/default"/>
    <dgm:cxn modelId="{42C13D05-2099-2445-9907-07AE27129C1B}" type="presParOf" srcId="{02D325E1-864F-3F46-B8AE-EEB2BE6010EF}" destId="{F61AD9F4-5DE0-2840-BBF8-B8113E943D2B}" srcOrd="10" destOrd="0" presId="urn:microsoft.com/office/officeart/2005/8/layout/default"/>
    <dgm:cxn modelId="{A157A874-88E6-324C-BC80-F11345551769}" type="presParOf" srcId="{02D325E1-864F-3F46-B8AE-EEB2BE6010EF}" destId="{4B632914-DB1F-6543-9655-35048DD8BA61}" srcOrd="11" destOrd="0" presId="urn:microsoft.com/office/officeart/2005/8/layout/default"/>
    <dgm:cxn modelId="{FBB4D18D-56AD-5646-A65A-93B934B5FED8}" type="presParOf" srcId="{02D325E1-864F-3F46-B8AE-EEB2BE6010EF}" destId="{8D4946B9-D6D4-934C-81BA-664B57151933}" srcOrd="12" destOrd="0" presId="urn:microsoft.com/office/officeart/2005/8/layout/default"/>
    <dgm:cxn modelId="{7B43BA10-7142-7D41-A361-7EEAD281C4B4}" type="presParOf" srcId="{02D325E1-864F-3F46-B8AE-EEB2BE6010EF}" destId="{CD4AEA38-36CB-A943-8DA9-B97EAC652D8C}" srcOrd="13" destOrd="0" presId="urn:microsoft.com/office/officeart/2005/8/layout/default"/>
    <dgm:cxn modelId="{87E65989-8641-6140-8387-A3D1656C3338}" type="presParOf" srcId="{02D325E1-864F-3F46-B8AE-EEB2BE6010EF}" destId="{510FAE3A-099A-FB46-B3DB-7DBABAD53091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CBA3FF-6159-5C4A-A89F-5E50218AE40F}">
      <dsp:nvSpPr>
        <dsp:cNvPr id="0" name=""/>
        <dsp:cNvSpPr/>
      </dsp:nvSpPr>
      <dsp:spPr>
        <a:xfrm>
          <a:off x="2847" y="542881"/>
          <a:ext cx="2259201" cy="13555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/>
            <a:t>Kostengünstig (inkl. Ersatzteile)</a:t>
          </a:r>
          <a:endParaRPr lang="en-US" sz="1900" kern="1200"/>
        </a:p>
      </dsp:txBody>
      <dsp:txXfrm>
        <a:off x="2847" y="542881"/>
        <a:ext cx="2259201" cy="1355520"/>
      </dsp:txXfrm>
    </dsp:sp>
    <dsp:sp modelId="{92DC27BB-0DF2-5945-B04A-07FF12C07431}">
      <dsp:nvSpPr>
        <dsp:cNvPr id="0" name=""/>
        <dsp:cNvSpPr/>
      </dsp:nvSpPr>
      <dsp:spPr>
        <a:xfrm>
          <a:off x="2487969" y="542881"/>
          <a:ext cx="2259201" cy="1355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/>
            <a:t>Modular und Open Source</a:t>
          </a:r>
          <a:endParaRPr lang="en-US" sz="1900" kern="1200"/>
        </a:p>
      </dsp:txBody>
      <dsp:txXfrm>
        <a:off x="2487969" y="542881"/>
        <a:ext cx="2259201" cy="1355520"/>
      </dsp:txXfrm>
    </dsp:sp>
    <dsp:sp modelId="{AD3D1191-7DD2-8144-B6D1-3231E3B8246B}">
      <dsp:nvSpPr>
        <dsp:cNvPr id="0" name=""/>
        <dsp:cNvSpPr/>
      </dsp:nvSpPr>
      <dsp:spPr>
        <a:xfrm>
          <a:off x="4973091" y="542881"/>
          <a:ext cx="2259201" cy="13555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/>
            <a:t>Keine «Blackbox»</a:t>
          </a:r>
          <a:endParaRPr lang="en-US" sz="1900" kern="1200"/>
        </a:p>
      </dsp:txBody>
      <dsp:txXfrm>
        <a:off x="4973091" y="542881"/>
        <a:ext cx="2259201" cy="1355520"/>
      </dsp:txXfrm>
    </dsp:sp>
    <dsp:sp modelId="{7FB31F8D-E299-A540-B8B3-ACBD99140F93}">
      <dsp:nvSpPr>
        <dsp:cNvPr id="0" name=""/>
        <dsp:cNvSpPr/>
      </dsp:nvSpPr>
      <dsp:spPr>
        <a:xfrm>
          <a:off x="7458212" y="542881"/>
          <a:ext cx="2259201" cy="135552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/>
            <a:t>Einsatzmöglichkeit in allen Zyklen</a:t>
          </a:r>
          <a:endParaRPr lang="en-US" sz="1900" kern="1200"/>
        </a:p>
      </dsp:txBody>
      <dsp:txXfrm>
        <a:off x="7458212" y="542881"/>
        <a:ext cx="2259201" cy="1355520"/>
      </dsp:txXfrm>
    </dsp:sp>
    <dsp:sp modelId="{1BECA40C-4622-784D-9112-56AE7D199B74}">
      <dsp:nvSpPr>
        <dsp:cNvPr id="0" name=""/>
        <dsp:cNvSpPr/>
      </dsp:nvSpPr>
      <dsp:spPr>
        <a:xfrm>
          <a:off x="2847" y="2124322"/>
          <a:ext cx="2259201" cy="135552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/>
            <a:t>Einsatzfähigkeit in allen MINT-Fächer (Fokus auf Technik)</a:t>
          </a:r>
          <a:endParaRPr lang="en-US" sz="1900" kern="1200"/>
        </a:p>
      </dsp:txBody>
      <dsp:txXfrm>
        <a:off x="2847" y="2124322"/>
        <a:ext cx="2259201" cy="1355520"/>
      </dsp:txXfrm>
    </dsp:sp>
    <dsp:sp modelId="{F61AD9F4-5DE0-2840-BBF8-B8113E943D2B}">
      <dsp:nvSpPr>
        <dsp:cNvPr id="0" name=""/>
        <dsp:cNvSpPr/>
      </dsp:nvSpPr>
      <dsp:spPr>
        <a:xfrm>
          <a:off x="2487969" y="2124322"/>
          <a:ext cx="2259201" cy="135552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/>
            <a:t>Fächerübergreifende und fächerkoordinierte Einsatzmöglichkeiten</a:t>
          </a:r>
          <a:endParaRPr lang="en-US" sz="1900" kern="1200"/>
        </a:p>
      </dsp:txBody>
      <dsp:txXfrm>
        <a:off x="2487969" y="2124322"/>
        <a:ext cx="2259201" cy="1355520"/>
      </dsp:txXfrm>
    </dsp:sp>
    <dsp:sp modelId="{8D4946B9-D6D4-934C-81BA-664B57151933}">
      <dsp:nvSpPr>
        <dsp:cNvPr id="0" name=""/>
        <dsp:cNvSpPr/>
      </dsp:nvSpPr>
      <dsp:spPr>
        <a:xfrm>
          <a:off x="4973091" y="2124322"/>
          <a:ext cx="2259201" cy="135552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/>
            <a:t>Lehrplan 21 kompatibel</a:t>
          </a:r>
          <a:endParaRPr lang="en-US" sz="1900" kern="1200"/>
        </a:p>
      </dsp:txBody>
      <dsp:txXfrm>
        <a:off x="4973091" y="2124322"/>
        <a:ext cx="2259201" cy="1355520"/>
      </dsp:txXfrm>
    </dsp:sp>
    <dsp:sp modelId="{510FAE3A-099A-FB46-B3DB-7DBABAD53091}">
      <dsp:nvSpPr>
        <dsp:cNvPr id="0" name=""/>
        <dsp:cNvSpPr/>
      </dsp:nvSpPr>
      <dsp:spPr>
        <a:xfrm>
          <a:off x="7458212" y="2124322"/>
          <a:ext cx="2259201" cy="135552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CH" sz="1900" kern="1200"/>
            <a:t>Kompatibel mit xLogo &amp; Tigerjython</a:t>
          </a:r>
          <a:endParaRPr lang="en-US" sz="1900" kern="1200"/>
        </a:p>
      </dsp:txBody>
      <dsp:txXfrm>
        <a:off x="7458212" y="2124322"/>
        <a:ext cx="2259201" cy="13555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4CBE6A-C193-4FAF-9395-6C1EAF685C7C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FB226-231D-40B3-8784-460F072799C0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17471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Startfragen:</a:t>
            </a:r>
          </a:p>
          <a:p>
            <a:pPr marL="171450" indent="-171450">
              <a:buFontTx/>
              <a:buChar char="-"/>
            </a:pPr>
            <a:r>
              <a:rPr lang="de-CH" b="1" dirty="0"/>
              <a:t>Team</a:t>
            </a:r>
            <a:r>
              <a:rPr lang="de-CH" dirty="0"/>
              <a:t> vorstellen</a:t>
            </a:r>
          </a:p>
          <a:p>
            <a:pPr marL="171450" indent="-171450">
              <a:buFontTx/>
              <a:buChar char="-"/>
            </a:pPr>
            <a:r>
              <a:rPr lang="de-CH" dirty="0"/>
              <a:t>Wer hat bereits </a:t>
            </a:r>
            <a:r>
              <a:rPr lang="de-CH" b="1" dirty="0"/>
              <a:t>Erfahrung</a:t>
            </a:r>
            <a:r>
              <a:rPr lang="de-CH" dirty="0"/>
              <a:t> im Programmieren?</a:t>
            </a:r>
          </a:p>
          <a:p>
            <a:pPr marL="171450" indent="-171450">
              <a:buFontTx/>
              <a:buChar char="-"/>
            </a:pPr>
            <a:r>
              <a:rPr lang="de-CH" dirty="0"/>
              <a:t>Welche </a:t>
            </a:r>
            <a:r>
              <a:rPr lang="de-CH" b="1" dirty="0"/>
              <a:t>Klasse</a:t>
            </a:r>
            <a:r>
              <a:rPr lang="de-CH" dirty="0"/>
              <a:t> seid ihr?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FB226-231D-40B3-8784-460F072799C0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4220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0D502-3BC5-4BCF-900E-FEB267C47312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26493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91483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0D502-3BC5-4BCF-900E-FEB267C47312}" type="slidenum">
              <a:rPr lang="de-CH" smtClean="0"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581927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0D502-3BC5-4BCF-900E-FEB267C47312}" type="slidenum">
              <a:rPr lang="de-CH" smtClean="0"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46734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0D502-3BC5-4BCF-900E-FEB267C47312}" type="slidenum">
              <a:rPr lang="de-CH" smtClean="0"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118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0D502-3BC5-4BCF-900E-FEB267C47312}" type="slidenum">
              <a:rPr lang="de-CH" smtClean="0"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1213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0D502-3BC5-4BCF-900E-FEB267C47312}" type="slidenum">
              <a:rPr lang="de-CH" smtClean="0"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2258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0D502-3BC5-4BCF-900E-FEB267C47312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468164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0D502-3BC5-4BCF-900E-FEB267C47312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1718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0D502-3BC5-4BCF-900E-FEB267C47312}" type="slidenum">
              <a:rPr lang="de-CH" smtClean="0"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53211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FB226-231D-40B3-8784-460F072799C0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112581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0D502-3BC5-4BCF-900E-FEB267C47312}" type="slidenum">
              <a:rPr lang="de-CH" smtClean="0"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052997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Startfragen:</a:t>
            </a:r>
          </a:p>
          <a:p>
            <a:pPr marL="171450" indent="-171450">
              <a:buFontTx/>
              <a:buChar char="-"/>
            </a:pPr>
            <a:r>
              <a:rPr lang="de-CH" b="1" dirty="0"/>
              <a:t>Team</a:t>
            </a:r>
            <a:r>
              <a:rPr lang="de-CH" dirty="0"/>
              <a:t> vorstellen</a:t>
            </a:r>
          </a:p>
          <a:p>
            <a:pPr marL="171450" indent="-171450">
              <a:buFontTx/>
              <a:buChar char="-"/>
            </a:pPr>
            <a:r>
              <a:rPr lang="de-CH" dirty="0"/>
              <a:t>Wer hat bereits </a:t>
            </a:r>
            <a:r>
              <a:rPr lang="de-CH" b="1" dirty="0"/>
              <a:t>Erfahrung</a:t>
            </a:r>
            <a:r>
              <a:rPr lang="de-CH" dirty="0"/>
              <a:t> im Programmieren?</a:t>
            </a:r>
          </a:p>
          <a:p>
            <a:pPr marL="171450" indent="-171450">
              <a:buFontTx/>
              <a:buChar char="-"/>
            </a:pPr>
            <a:r>
              <a:rPr lang="de-CH" dirty="0"/>
              <a:t>Welche </a:t>
            </a:r>
            <a:r>
              <a:rPr lang="de-CH" b="1" dirty="0"/>
              <a:t>Klasse</a:t>
            </a:r>
            <a:r>
              <a:rPr lang="de-CH" dirty="0"/>
              <a:t> seid ihr?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FB226-231D-40B3-8784-460F072799C0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86941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Startfragen:</a:t>
            </a:r>
          </a:p>
          <a:p>
            <a:pPr marL="171450" indent="-171450">
              <a:buFontTx/>
              <a:buChar char="-"/>
            </a:pPr>
            <a:r>
              <a:rPr lang="de-CH" b="1" dirty="0"/>
              <a:t>Team</a:t>
            </a:r>
            <a:r>
              <a:rPr lang="de-CH" dirty="0"/>
              <a:t> vorstellen</a:t>
            </a:r>
          </a:p>
          <a:p>
            <a:pPr marL="171450" indent="-171450">
              <a:buFontTx/>
              <a:buChar char="-"/>
            </a:pPr>
            <a:r>
              <a:rPr lang="de-CH" dirty="0"/>
              <a:t>Wer hat bereits </a:t>
            </a:r>
            <a:r>
              <a:rPr lang="de-CH" b="1" dirty="0"/>
              <a:t>Erfahrung</a:t>
            </a:r>
            <a:r>
              <a:rPr lang="de-CH" dirty="0"/>
              <a:t> im Programmieren?</a:t>
            </a:r>
          </a:p>
          <a:p>
            <a:pPr marL="171450" indent="-171450">
              <a:buFontTx/>
              <a:buChar char="-"/>
            </a:pPr>
            <a:r>
              <a:rPr lang="de-CH" dirty="0"/>
              <a:t>Welche </a:t>
            </a:r>
            <a:r>
              <a:rPr lang="de-CH" b="1" dirty="0"/>
              <a:t>Klasse</a:t>
            </a:r>
            <a:r>
              <a:rPr lang="de-CH" dirty="0"/>
              <a:t> seid ihr?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FB226-231D-40B3-8784-460F072799C0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03170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Startfragen:</a:t>
            </a:r>
          </a:p>
          <a:p>
            <a:pPr marL="171450" indent="-171450">
              <a:buFontTx/>
              <a:buChar char="-"/>
            </a:pPr>
            <a:r>
              <a:rPr lang="de-CH" b="1" dirty="0"/>
              <a:t>Team</a:t>
            </a:r>
            <a:r>
              <a:rPr lang="de-CH" dirty="0"/>
              <a:t> vorstellen</a:t>
            </a:r>
          </a:p>
          <a:p>
            <a:pPr marL="171450" indent="-171450">
              <a:buFontTx/>
              <a:buChar char="-"/>
            </a:pPr>
            <a:r>
              <a:rPr lang="de-CH" dirty="0"/>
              <a:t>Wer hat bereits </a:t>
            </a:r>
            <a:r>
              <a:rPr lang="de-CH" b="1" dirty="0"/>
              <a:t>Erfahrung</a:t>
            </a:r>
            <a:r>
              <a:rPr lang="de-CH" dirty="0"/>
              <a:t> im Programmieren?</a:t>
            </a:r>
          </a:p>
          <a:p>
            <a:pPr marL="171450" indent="-171450">
              <a:buFontTx/>
              <a:buChar char="-"/>
            </a:pPr>
            <a:r>
              <a:rPr lang="de-CH" dirty="0"/>
              <a:t>Welche </a:t>
            </a:r>
            <a:r>
              <a:rPr lang="de-CH" b="1" dirty="0"/>
              <a:t>Klasse</a:t>
            </a:r>
            <a:r>
              <a:rPr lang="de-CH" dirty="0"/>
              <a:t> seid ihr?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FB226-231D-40B3-8784-460F072799C0}" type="slidenum">
              <a:rPr lang="de-CH" smtClean="0"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63247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Startfragen:</a:t>
            </a:r>
          </a:p>
          <a:p>
            <a:pPr marL="171450" indent="-171450">
              <a:buFontTx/>
              <a:buChar char="-"/>
            </a:pPr>
            <a:r>
              <a:rPr lang="de-CH" b="1" dirty="0"/>
              <a:t>Team</a:t>
            </a:r>
            <a:r>
              <a:rPr lang="de-CH" dirty="0"/>
              <a:t> vorstellen</a:t>
            </a:r>
          </a:p>
          <a:p>
            <a:pPr marL="171450" indent="-171450">
              <a:buFontTx/>
              <a:buChar char="-"/>
            </a:pPr>
            <a:r>
              <a:rPr lang="de-CH" dirty="0"/>
              <a:t>Wer hat bereits </a:t>
            </a:r>
            <a:r>
              <a:rPr lang="de-CH" b="1" dirty="0"/>
              <a:t>Erfahrung</a:t>
            </a:r>
            <a:r>
              <a:rPr lang="de-CH" dirty="0"/>
              <a:t> im Programmieren?</a:t>
            </a:r>
          </a:p>
          <a:p>
            <a:pPr marL="171450" indent="-171450">
              <a:buFontTx/>
              <a:buChar char="-"/>
            </a:pPr>
            <a:r>
              <a:rPr lang="de-CH" dirty="0"/>
              <a:t>Welche </a:t>
            </a:r>
            <a:r>
              <a:rPr lang="de-CH" b="1" dirty="0"/>
              <a:t>Klasse</a:t>
            </a:r>
            <a:r>
              <a:rPr lang="de-CH" dirty="0"/>
              <a:t> seid ihr?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FB226-231D-40B3-8784-460F072799C0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94969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400" b="0" dirty="0">
                <a:solidFill>
                  <a:srgbClr val="003366"/>
                </a:solidFill>
                <a:sym typeface="Wingdings" panose="05000000000000000000" pitchFamily="2" charset="2"/>
              </a:rPr>
              <a:t>Mich vorstellen</a:t>
            </a:r>
          </a:p>
          <a:p>
            <a:r>
              <a:rPr lang="de-DE" sz="1400" b="1" dirty="0">
                <a:solidFill>
                  <a:srgbClr val="003366"/>
                </a:solidFill>
                <a:sym typeface="Wingdings" panose="05000000000000000000" pitchFamily="2" charset="2"/>
              </a:rPr>
              <a:t>Bezug zur Schule</a:t>
            </a:r>
          </a:p>
          <a:p>
            <a:r>
              <a:rPr lang="de-DE" sz="1400" b="1" dirty="0">
                <a:solidFill>
                  <a:srgbClr val="003366"/>
                </a:solidFill>
                <a:sym typeface="Wingdings" panose="05000000000000000000" pitchFamily="2" charset="2"/>
              </a:rPr>
              <a:t>Viele Erfahrungen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08279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400" b="0" dirty="0">
                <a:solidFill>
                  <a:srgbClr val="003366"/>
                </a:solidFill>
                <a:sym typeface="Wingdings" panose="05000000000000000000" pitchFamily="2" charset="2"/>
              </a:rPr>
              <a:t>Mich vorstellen</a:t>
            </a:r>
          </a:p>
          <a:p>
            <a:r>
              <a:rPr lang="de-DE" sz="1400" b="1" dirty="0">
                <a:solidFill>
                  <a:srgbClr val="003366"/>
                </a:solidFill>
                <a:sym typeface="Wingdings" panose="05000000000000000000" pitchFamily="2" charset="2"/>
              </a:rPr>
              <a:t>Bezug zur Schule</a:t>
            </a:r>
          </a:p>
          <a:p>
            <a:r>
              <a:rPr lang="de-DE" sz="1400" b="1" dirty="0">
                <a:solidFill>
                  <a:srgbClr val="003366"/>
                </a:solidFill>
                <a:sym typeface="Wingdings" panose="05000000000000000000" pitchFamily="2" charset="2"/>
              </a:rPr>
              <a:t>Viele Erfahrungen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71475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400" b="0" dirty="0">
                <a:solidFill>
                  <a:srgbClr val="003366"/>
                </a:solidFill>
                <a:sym typeface="Wingdings" panose="05000000000000000000" pitchFamily="2" charset="2"/>
              </a:rPr>
              <a:t>Mich vorstellen</a:t>
            </a:r>
          </a:p>
          <a:p>
            <a:r>
              <a:rPr lang="de-DE" sz="1400" b="1" dirty="0">
                <a:solidFill>
                  <a:srgbClr val="003366"/>
                </a:solidFill>
                <a:sym typeface="Wingdings" panose="05000000000000000000" pitchFamily="2" charset="2"/>
              </a:rPr>
              <a:t>Bezug zur Schule</a:t>
            </a:r>
          </a:p>
          <a:p>
            <a:r>
              <a:rPr lang="de-DE" sz="1400" b="1" dirty="0">
                <a:solidFill>
                  <a:srgbClr val="003366"/>
                </a:solidFill>
                <a:sym typeface="Wingdings" panose="05000000000000000000" pitchFamily="2" charset="2"/>
              </a:rPr>
              <a:t>Viele Erfahrungen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80620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0D502-3BC5-4BCF-900E-FEB267C47312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1373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0D502-3BC5-4BCF-900E-FEB267C47312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6900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70D502-3BC5-4BCF-900E-FEB267C47312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0379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222A-260B-4536-AD45-B100B7EBEF1A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7F10-8C39-4BD5-AF0A-B1F4857422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45990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222A-260B-4536-AD45-B100B7EBEF1A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7F10-8C39-4BD5-AF0A-B1F4857422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3516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222A-260B-4536-AD45-B100B7EBEF1A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7F10-8C39-4BD5-AF0A-B1F4857422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50672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BC5701-0275-43BE-B8CF-C59E9ADB7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65798F-9E7D-4D99-ACB0-1E8604696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B30667-7CCB-4130-B01D-9C667AA68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68FF9-0A28-40C8-AD51-700E363B9BE1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F78E65-D232-44CC-8DF6-ADF4DD38B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9C6F04-B3A2-4298-9AD7-83FA53C78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605D5-A9F8-4874-AF37-567114F3D76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9548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562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7242">
          <p15:clr>
            <a:srgbClr val="FBAE40"/>
          </p15:clr>
        </p15:guide>
        <p15:guide id="4" pos="438">
          <p15:clr>
            <a:srgbClr val="FBAE40"/>
          </p15:clr>
        </p15:guide>
        <p15:guide id="5" orient="horz" pos="4189">
          <p15:clr>
            <a:srgbClr val="FBAE40"/>
          </p15:clr>
        </p15:guide>
        <p15:guide id="6" orient="horz" pos="398">
          <p15:clr>
            <a:srgbClr val="FBAE40"/>
          </p15:clr>
        </p15:guide>
        <p15:guide id="7" orient="horz" pos="979">
          <p15:clr>
            <a:srgbClr val="FBAE40"/>
          </p15:clr>
        </p15:guide>
        <p15:guide id="8" orient="horz" pos="3808">
          <p15:clr>
            <a:srgbClr val="FBAE40"/>
          </p15:clr>
        </p15:guide>
        <p15:guide id="9" orient="horz" pos="22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567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7242">
          <p15:clr>
            <a:srgbClr val="FBAE40"/>
          </p15:clr>
        </p15:guide>
        <p15:guide id="4" pos="438">
          <p15:clr>
            <a:srgbClr val="FBAE40"/>
          </p15:clr>
        </p15:guide>
        <p15:guide id="5" orient="horz" pos="4189">
          <p15:clr>
            <a:srgbClr val="FBAE40"/>
          </p15:clr>
        </p15:guide>
        <p15:guide id="6" orient="horz" pos="398">
          <p15:clr>
            <a:srgbClr val="FBAE40"/>
          </p15:clr>
        </p15:guide>
        <p15:guide id="7" orient="horz" pos="979">
          <p15:clr>
            <a:srgbClr val="FBAE40"/>
          </p15:clr>
        </p15:guide>
        <p15:guide id="8" orient="horz" pos="3808">
          <p15:clr>
            <a:srgbClr val="FBAE40"/>
          </p15:clr>
        </p15:guide>
        <p15:guide id="9" orient="horz" pos="22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68FF9-0A28-40C8-AD51-700E363B9BE1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5605D5-A9F8-4874-AF37-567114F3D76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2329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222A-260B-4536-AD45-B100B7EBEF1A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7F10-8C39-4BD5-AF0A-B1F4857422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22792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222A-260B-4536-AD45-B100B7EBEF1A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7F10-8C39-4BD5-AF0A-B1F4857422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2898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222A-260B-4536-AD45-B100B7EBEF1A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7F10-8C39-4BD5-AF0A-B1F4857422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017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222A-260B-4536-AD45-B100B7EBEF1A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7F10-8C39-4BD5-AF0A-B1F4857422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5089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222A-260B-4536-AD45-B100B7EBEF1A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7F10-8C39-4BD5-AF0A-B1F4857422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8993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222A-260B-4536-AD45-B100B7EBEF1A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7F10-8C39-4BD5-AF0A-B1F4857422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3400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222A-260B-4536-AD45-B100B7EBEF1A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7F10-8C39-4BD5-AF0A-B1F4857422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11954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E222A-260B-4536-AD45-B100B7EBEF1A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57F10-8C39-4BD5-AF0A-B1F4857422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19239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E222A-260B-4536-AD45-B100B7EBEF1A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57F10-8C39-4BD5-AF0A-B1F4857422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3426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F82EBE7-A76D-460C-BB6B-8BD74D7FA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1426DD-2F6E-47B0-8929-E211AA47D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FC0E76-5700-4F4E-80CA-7A19ECDFB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68FF9-0A28-40C8-AD51-700E363B9BE1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20F8BE-419D-4AEB-9B97-921C1F4ABE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B0465D-6A67-442B-900C-0838F3348F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5605D5-A9F8-4874-AF37-567114F3D76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918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E222A-260B-4536-AD45-B100B7EBEF1A}" type="datetimeFigureOut">
              <a:rPr lang="de-CH" smtClean="0"/>
              <a:t>17.05.2022</a:t>
            </a:fld>
            <a:endParaRPr lang="de-C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57F10-8C39-4BD5-AF0A-B1F4857422C4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1519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xlogo.inf.ethz.ch/release/latest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xlogo.inf.ethz.ch/release/latest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e.mach.pglu.ch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switch.ch/index.php/s/PJnRP2JpmWWnrhH" TargetMode="External"/><Relationship Id="rId7" Type="http://schemas.openxmlformats.org/officeDocument/2006/relationships/hyperlink" Target="https://drive.switch.ch/index.php/s/CYppwo9H8YjUKw0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rive.switch.ch/index.php/s/texIfVRUw0OYQQJ" TargetMode="External"/><Relationship Id="rId5" Type="http://schemas.openxmlformats.org/officeDocument/2006/relationships/hyperlink" Target="https://drive.switch.ch/index.php/s/w7ObVkiPNYPEVvo" TargetMode="External"/><Relationship Id="rId4" Type="http://schemas.openxmlformats.org/officeDocument/2006/relationships/hyperlink" Target="https://drive.switch.ch/index.php/s/Ypa2TwNI92rrDcR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folio.switch.ch/view/view.php?id=203124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phbern.ch/dienstleistungen/unterrichtsmedien/ideenset-spike/unterrichtsmaterial-prime" TargetMode="External"/><Relationship Id="rId5" Type="http://schemas.openxmlformats.org/officeDocument/2006/relationships/hyperlink" Target="https://www.phbern.ch/dienstleistungen/unterrichtsmedien/ideenset-spike/unterrichtsmaterial-essentials" TargetMode="External"/><Relationship Id="rId4" Type="http://schemas.openxmlformats.org/officeDocument/2006/relationships/hyperlink" Target="https://portfolio.switch.ch/view/view.php?id=133404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hyperlink" Target="https://edu.irobot.com/what-we-offer/root-robot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pglu.ch/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education.lego.com/de-de/products/lego-education-spike-prime-set/45678#spike%E2%84%A2-prime" TargetMode="External"/><Relationship Id="rId10" Type="http://schemas.openxmlformats.org/officeDocument/2006/relationships/image" Target="../media/image12.jpg"/><Relationship Id="rId4" Type="http://schemas.openxmlformats.org/officeDocument/2006/relationships/hyperlink" Target="https://education.lego.com/de-de/products/lego-education-spike-essential-set/45345#spike%E2%84%A2-essential" TargetMode="External"/><Relationship Id="rId9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ube.switch.ch/videos/Csa6TGVII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youtube.com/watch?v=J3gvpaNFvZU&amp;ab_channel=WorldTableTennis" TargetMode="External"/><Relationship Id="rId4" Type="http://schemas.openxmlformats.org/officeDocument/2006/relationships/hyperlink" Target="https://www.youtube.com/watch?v=k3GKGDng7k0&amp;ab_channel=HarishKumar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spike.legoeducation.com/" TargetMode="Externa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id="{855B111E-7FAC-49B8-A37F-34DF7B0DA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963" y="644525"/>
            <a:ext cx="7213600" cy="320992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743355A-3737-4AA7-AEE1-61322CBAA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963" y="3922713"/>
            <a:ext cx="7213600" cy="22621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872096A-6C2F-4370-BEE3-98402FB07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688644" cy="3573516"/>
          </a:xfrm>
        </p:spPr>
        <p:txBody>
          <a:bodyPr>
            <a:normAutofit/>
          </a:bodyPr>
          <a:lstStyle/>
          <a:p>
            <a:pPr algn="l"/>
            <a:r>
              <a:rPr lang="de-CH" sz="4800" dirty="0"/>
              <a:t>Neue Roboter für die </a:t>
            </a:r>
            <a:br>
              <a:rPr lang="de-CH" sz="4800" dirty="0"/>
            </a:br>
            <a:r>
              <a:rPr lang="de-CH" sz="4800" dirty="0"/>
              <a:t>Zyklen 1 – 3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D069EE2-9412-408F-8492-2952CDFDD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de-CH" sz="1900" dirty="0"/>
              <a:t>«Mediencafé», PHBern</a:t>
            </a:r>
          </a:p>
          <a:p>
            <a:pPr algn="l"/>
            <a:r>
              <a:rPr lang="de-CH" sz="1900" dirty="0"/>
              <a:t>18.05.2022					</a:t>
            </a:r>
          </a:p>
          <a:p>
            <a:pPr algn="l"/>
            <a:endParaRPr lang="de-CH" sz="1900" dirty="0"/>
          </a:p>
          <a:p>
            <a:pPr algn="l"/>
            <a:r>
              <a:rPr lang="de-CH" sz="1900" dirty="0"/>
              <a:t>Urs Wildeisen, Rohan </a:t>
            </a:r>
            <a:r>
              <a:rPr lang="de-CH" sz="1900" dirty="0" err="1"/>
              <a:t>Patil</a:t>
            </a:r>
            <a:endParaRPr lang="de-CH" sz="1900" dirty="0"/>
          </a:p>
        </p:txBody>
      </p:sp>
    </p:spTree>
    <p:extLst>
      <p:ext uri="{BB962C8B-B14F-4D97-AF65-F5344CB8AC3E}">
        <p14:creationId xmlns:p14="http://schemas.microsoft.com/office/powerpoint/2010/main" val="2096794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35804-470A-41BF-BE4A-7697D1F7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09"/>
            <a:ext cx="10515600" cy="777455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2.2 </a:t>
            </a:r>
            <a:r>
              <a:rPr lang="de-CH" sz="4000" dirty="0" err="1">
                <a:latin typeface="+mn-lt"/>
              </a:rPr>
              <a:t>RohBot</a:t>
            </a:r>
            <a:endParaRPr lang="de-CH" sz="4000" dirty="0">
              <a:latin typeface="+mn-lt"/>
            </a:endParaRPr>
          </a:p>
        </p:txBody>
      </p:sp>
      <p:pic>
        <p:nvPicPr>
          <p:cNvPr id="11" name="Grafik 10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FFEFCF19-5FAA-4815-B4EC-64F7F0799F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r="30000"/>
          <a:stretch/>
        </p:blipFill>
        <p:spPr>
          <a:xfrm>
            <a:off x="3048000" y="1608823"/>
            <a:ext cx="5354782" cy="438953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7182B21-6D7D-4AAC-B8A5-EBEEE8DDD35A}"/>
              </a:ext>
            </a:extLst>
          </p:cNvPr>
          <p:cNvSpPr txBox="1"/>
          <p:nvPr/>
        </p:nvSpPr>
        <p:spPr>
          <a:xfrm>
            <a:off x="3144981" y="6113825"/>
            <a:ext cx="7509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/>
              <a:t>Programmierumgebung</a:t>
            </a:r>
            <a:r>
              <a:rPr lang="de-CH" dirty="0"/>
              <a:t>: </a:t>
            </a:r>
            <a:r>
              <a:rPr lang="de-CH" dirty="0">
                <a:hlinkClick r:id="rId4"/>
              </a:rPr>
              <a:t>&gt; https://xlogo.inf.ethz.ch/release/latest/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29036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0F11EA-10DF-B94E-BD20-7ADBB0D8C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14" y="200587"/>
            <a:ext cx="9720072" cy="1499616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2.2.1 - Grundidee</a:t>
            </a:r>
          </a:p>
        </p:txBody>
      </p:sp>
      <p:graphicFrame>
        <p:nvGraphicFramePr>
          <p:cNvPr id="5" name="Inhaltsplatzhalter 2">
            <a:extLst>
              <a:ext uri="{FF2B5EF4-FFF2-40B4-BE49-F238E27FC236}">
                <a16:creationId xmlns:a16="http://schemas.microsoft.com/office/drawing/2014/main" id="{3F829A70-ACAB-488F-A756-C83AADF4D52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23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1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FCA6B7-93CA-4F46-8933-5E395BFBC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161914"/>
            <a:ext cx="10527380" cy="1680519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2.2.2 </a:t>
            </a:r>
            <a:r>
              <a:rPr lang="de-D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RohBot</a:t>
            </a:r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 Software: „</a:t>
            </a:r>
            <a:r>
              <a:rPr lang="de-D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xLogo</a:t>
            </a:r>
            <a:r>
              <a:rPr lang="de-DE" sz="4000" dirty="0">
                <a:latin typeface="Calibri" panose="020F0502020204030204" pitchFamily="34" charset="0"/>
                <a:cs typeface="Calibri" panose="020F0502020204030204" pitchFamily="34" charset="0"/>
              </a:rPr>
              <a:t>“ der ETH </a:t>
            </a:r>
            <a:r>
              <a:rPr lang="de-DE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Zürüch</a:t>
            </a:r>
            <a:endParaRPr lang="de-DE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1FD838C-B566-DD0B-08ED-75D627FFA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422" y="1988408"/>
            <a:ext cx="5178960" cy="407672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Die Software “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xLogo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 der ETH Zürich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ist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zyklenübergreifend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anwendbar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bereits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Gebrauch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keine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neuen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Lehrmittel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webbasiert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kann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Informationen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kabellos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auf den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Roboter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übertragen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nachhaltig</a:t>
            </a:r>
            <a:r>
              <a:rPr lang="en-US" sz="13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7" name="Inhaltsplatzhalter 4">
            <a:extLst>
              <a:ext uri="{FF2B5EF4-FFF2-40B4-BE49-F238E27FC236}">
                <a16:creationId xmlns:a16="http://schemas.microsoft.com/office/drawing/2014/main" id="{2DF7A538-D512-86F7-6C4E-B7D537BC8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997" y="1988408"/>
            <a:ext cx="4721580" cy="1900436"/>
          </a:xfrm>
          <a:prstGeom prst="rect">
            <a:avLst/>
          </a:prstGeom>
        </p:spPr>
      </p:pic>
      <p:pic>
        <p:nvPicPr>
          <p:cNvPr id="23" name="Inhaltsplatzhalter 4">
            <a:extLst>
              <a:ext uri="{FF2B5EF4-FFF2-40B4-BE49-F238E27FC236}">
                <a16:creationId xmlns:a16="http://schemas.microsoft.com/office/drawing/2014/main" id="{CAE752D4-F433-E625-41EE-CC5B4CA1F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997" y="4034819"/>
            <a:ext cx="4616506" cy="263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70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63925" y="631825"/>
            <a:ext cx="6600288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5pPr>
            <a:lvl6pPr marL="457225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6pPr>
            <a:lvl7pPr marL="914448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7pPr>
            <a:lvl8pPr marL="1371672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8pPr>
            <a:lvl9pPr marL="1828897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4000" kern="0" dirty="0">
                <a:solidFill>
                  <a:schemeClr val="tx1"/>
                </a:solidFill>
              </a:rPr>
              <a:t>2.2.3 </a:t>
            </a:r>
            <a:r>
              <a:rPr lang="de-DE" sz="4000" kern="0" dirty="0" err="1">
                <a:solidFill>
                  <a:schemeClr val="tx1"/>
                </a:solidFill>
              </a:rPr>
              <a:t>RohBot</a:t>
            </a:r>
            <a:r>
              <a:rPr lang="de-DE" sz="4000" kern="0" dirty="0">
                <a:solidFill>
                  <a:schemeClr val="tx1"/>
                </a:solidFill>
              </a:rPr>
              <a:t> Hardware </a:t>
            </a:r>
          </a:p>
          <a:p>
            <a:endParaRPr lang="de-DE" sz="4000" kern="0" dirty="0">
              <a:solidFill>
                <a:schemeClr val="tx1"/>
              </a:solidFill>
            </a:endParaRPr>
          </a:p>
          <a:p>
            <a:endParaRPr lang="de-DE" sz="4000" kern="0" dirty="0">
              <a:solidFill>
                <a:schemeClr val="tx1"/>
              </a:solidFill>
            </a:endParaRPr>
          </a:p>
          <a:p>
            <a:endParaRPr lang="de-CH" sz="4000" kern="0" dirty="0">
              <a:solidFill>
                <a:schemeClr val="tx1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9912424" y="6453336"/>
            <a:ext cx="158417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5pPr>
            <a:lvl6pPr marL="457225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6pPr>
            <a:lvl7pPr marL="914448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7pPr>
            <a:lvl8pPr marL="1371672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8pPr>
            <a:lvl9pPr marL="1828897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r"/>
            <a:r>
              <a:rPr lang="de-DE" sz="1200" kern="0" dirty="0">
                <a:solidFill>
                  <a:schemeClr val="bg1"/>
                </a:solidFill>
              </a:rPr>
              <a:t>Klett und Balmer Verlag</a:t>
            </a:r>
            <a:endParaRPr lang="de-CH" sz="1200" kern="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32320E0-5080-4103-9F36-14CAC448171B}"/>
              </a:ext>
            </a:extLst>
          </p:cNvPr>
          <p:cNvSpPr txBox="1"/>
          <p:nvPr/>
        </p:nvSpPr>
        <p:spPr>
          <a:xfrm>
            <a:off x="601068" y="1351508"/>
            <a:ext cx="1051326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rgbClr val="000000"/>
                </a:solidFill>
                <a:latin typeface="Calibri" panose="020F0502020204030204" pitchFamily="34" charset="0"/>
              </a:rPr>
              <a:t>Zusammenarbeit mit Thomas Meier der Technischen Fachschule Bern</a:t>
            </a:r>
          </a:p>
          <a:p>
            <a:endParaRPr lang="de-CH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rgbClr val="000000"/>
                </a:solidFill>
                <a:latin typeface="Calibri" panose="020F0502020204030204" pitchFamily="34" charset="0"/>
              </a:rPr>
              <a:t>Einfache und kostengünstige Erweiterbarkeit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Keine Blackbox (Technik soll nicht versteckt sein)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rgbClr val="000000"/>
                </a:solidFill>
                <a:latin typeface="Calibri" panose="020F0502020204030204" pitchFamily="34" charset="0"/>
              </a:rPr>
              <a:t>Anforderungen des LP21 erfüllen.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rgbClr val="000000"/>
                </a:solidFill>
                <a:latin typeface="Calibri" panose="020F0502020204030204" pitchFamily="34" charset="0"/>
              </a:rPr>
              <a:t>Grösse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dirty="0">
                <a:solidFill>
                  <a:srgbClr val="000000"/>
                </a:solidFill>
                <a:latin typeface="Calibri" panose="020F0502020204030204" pitchFamily="34" charset="0"/>
              </a:rPr>
              <a:t>Genaues Zeichnen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b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b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b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e-CH" sz="2400" b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sz="2400" b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nhaltsplatzhalter 4" descr="Ein Bild, das Haushaltsgerät enthält.&#10;&#10;Automatisch generierte Beschreibung">
            <a:extLst>
              <a:ext uri="{FF2B5EF4-FFF2-40B4-BE49-F238E27FC236}">
                <a16:creationId xmlns:a16="http://schemas.microsoft.com/office/drawing/2014/main" id="{0824373A-2379-A4FE-E775-8432A18A1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28" r="13572"/>
          <a:stretch/>
        </p:blipFill>
        <p:spPr>
          <a:xfrm rot="16200000">
            <a:off x="6644304" y="1542127"/>
            <a:ext cx="3669030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03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C9BC917D-9A1F-8040-B56B-8932890AC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202836" y="2237099"/>
            <a:ext cx="4331337" cy="3508383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F35A8AF5-479F-E38E-BCE6-4D546C41F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839"/>
            <a:ext cx="10515600" cy="1325563"/>
          </a:xfrm>
        </p:spPr>
        <p:txBody>
          <a:bodyPr>
            <a:normAutofit/>
          </a:bodyPr>
          <a:lstStyle/>
          <a:p>
            <a:r>
              <a:rPr lang="de-DE" sz="4000" dirty="0">
                <a:latin typeface="+mn-lt"/>
              </a:rPr>
              <a:t>2.2.4 Geometrisches Zeichnen</a:t>
            </a:r>
          </a:p>
        </p:txBody>
      </p:sp>
      <p:pic>
        <p:nvPicPr>
          <p:cNvPr id="11" name="Inhaltsplatzhalter 5">
            <a:extLst>
              <a:ext uri="{FF2B5EF4-FFF2-40B4-BE49-F238E27FC236}">
                <a16:creationId xmlns:a16="http://schemas.microsoft.com/office/drawing/2014/main" id="{1A23D4A1-5D26-91B4-7ACC-42DD9BAB6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27834" y="1825625"/>
            <a:ext cx="3078532" cy="4351338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</p:pic>
    </p:spTree>
    <p:extLst>
      <p:ext uri="{BB962C8B-B14F-4D97-AF65-F5344CB8AC3E}">
        <p14:creationId xmlns:p14="http://schemas.microsoft.com/office/powerpoint/2010/main" val="2014026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35804-470A-41BF-BE4A-7697D1F7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0309"/>
            <a:ext cx="10515600" cy="777455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2.3 Root rt1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EA39AE9-E53E-4463-911B-97346F17B8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33" y="756235"/>
            <a:ext cx="5216334" cy="534553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935B064-1CA4-4089-8830-F4350B37A0C5}"/>
              </a:ext>
            </a:extLst>
          </p:cNvPr>
          <p:cNvSpPr txBox="1"/>
          <p:nvPr/>
        </p:nvSpPr>
        <p:spPr>
          <a:xfrm>
            <a:off x="3144981" y="6113825"/>
            <a:ext cx="7509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/>
              <a:t>Programmierumgebung</a:t>
            </a:r>
            <a:r>
              <a:rPr lang="de-CH" dirty="0"/>
              <a:t>: </a:t>
            </a:r>
            <a:r>
              <a:rPr lang="de-CH" dirty="0">
                <a:hlinkClick r:id="rId4"/>
              </a:rPr>
              <a:t>&gt; https://xlogo.inf.ethz.ch/release/latest/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41075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35804-470A-41BF-BE4A-7697D1F7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09"/>
            <a:ext cx="10758714" cy="777455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2.4 PGLU Arduino – Roboter (PGLU; </a:t>
            </a:r>
            <a:r>
              <a:rPr lang="de-CH" sz="4000" dirty="0" err="1">
                <a:latin typeface="+mn-lt"/>
              </a:rPr>
              <a:t>Nawi</a:t>
            </a:r>
            <a:r>
              <a:rPr lang="de-CH" sz="4000" dirty="0">
                <a:latin typeface="+mn-lt"/>
              </a:rPr>
              <a:t>-Werft…)</a:t>
            </a:r>
          </a:p>
        </p:txBody>
      </p:sp>
      <p:pic>
        <p:nvPicPr>
          <p:cNvPr id="17" name="Grafik 16" descr="Ein Bild, das Text, Werkzeug enthält.&#10;&#10;Automatisch generierte Beschreibung">
            <a:extLst>
              <a:ext uri="{FF2B5EF4-FFF2-40B4-BE49-F238E27FC236}">
                <a16:creationId xmlns:a16="http://schemas.microsoft.com/office/drawing/2014/main" id="{F4847428-4DEB-47B2-9045-DE9FE4C9E9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t="305" r="23395" b="-305"/>
          <a:stretch/>
        </p:blipFill>
        <p:spPr>
          <a:xfrm>
            <a:off x="3200399" y="1624449"/>
            <a:ext cx="5022273" cy="426057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36CA55E-5754-4DDB-B979-0272ABC9527B}"/>
              </a:ext>
            </a:extLst>
          </p:cNvPr>
          <p:cNvSpPr txBox="1"/>
          <p:nvPr/>
        </p:nvSpPr>
        <p:spPr>
          <a:xfrm>
            <a:off x="3144982" y="61138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/>
              <a:t>Programmierumgebung</a:t>
            </a:r>
            <a:r>
              <a:rPr lang="de-CH" dirty="0"/>
              <a:t>: &gt; </a:t>
            </a:r>
            <a:r>
              <a:rPr lang="de-CH" dirty="0">
                <a:hlinkClick r:id="rId4"/>
              </a:rPr>
              <a:t>https://de.mach.pglu.ch/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32564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35804-470A-41BF-BE4A-7697D1F7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09"/>
            <a:ext cx="10515600" cy="777455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2.5 Ideen für den Unterricht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12B2647-3880-4B24-B0E7-553266EEF3AA}"/>
              </a:ext>
            </a:extLst>
          </p:cNvPr>
          <p:cNvSpPr txBox="1"/>
          <p:nvPr/>
        </p:nvSpPr>
        <p:spPr>
          <a:xfrm>
            <a:off x="685799" y="1465968"/>
            <a:ext cx="989214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Bauanleitung: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2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SPIKE</a:t>
            </a:r>
            <a:r>
              <a:rPr lang="de-CH" sz="3200" i="0" u="none" strike="noStrike" dirty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 Essential </a:t>
            </a:r>
            <a:r>
              <a:rPr lang="de-CH" sz="3200" i="0" u="none" strike="noStrike" dirty="0" err="1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MinimauS</a:t>
            </a:r>
            <a:r>
              <a:rPr lang="de-CH" sz="3200" i="0" u="none" strike="noStrike" dirty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 Move</a:t>
            </a:r>
            <a:endParaRPr lang="de-CH" sz="3200" i="0" u="none" strike="noStrik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200" dirty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SPIKE Essential </a:t>
            </a:r>
            <a:r>
              <a:rPr lang="de-CH" sz="3200" dirty="0" err="1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MinimauS</a:t>
            </a:r>
            <a:r>
              <a:rPr lang="de-CH" sz="3200" dirty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 Sensor</a:t>
            </a:r>
            <a:endParaRPr lang="de-CH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200" i="0" u="none" strike="noStrike" dirty="0">
                <a:solidFill>
                  <a:srgbClr val="000000"/>
                </a:solidFill>
                <a:latin typeface="Calibri" panose="020F0502020204030204" pitchFamily="34" charset="0"/>
                <a:hlinkClick r:id="rId5"/>
              </a:rPr>
              <a:t>SPIKE Prime </a:t>
            </a:r>
            <a:r>
              <a:rPr lang="de-CH" sz="3200" i="0" u="none" strike="noStrike" dirty="0" err="1">
                <a:solidFill>
                  <a:srgbClr val="000000"/>
                </a:solidFill>
                <a:latin typeface="Calibri" panose="020F0502020204030204" pitchFamily="34" charset="0"/>
                <a:hlinkClick r:id="rId5"/>
              </a:rPr>
              <a:t>MinimaX</a:t>
            </a:r>
            <a:endParaRPr lang="de-CH" sz="3200" i="0" u="none" strike="noStrik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de-CH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e-CH" sz="3200" b="1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Lernfahrausweis: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200" dirty="0">
                <a:solidFill>
                  <a:srgbClr val="000000"/>
                </a:solidFill>
                <a:latin typeface="Calibri" panose="020F0502020204030204" pitchFamily="34" charset="0"/>
                <a:hlinkClick r:id="rId6"/>
              </a:rPr>
              <a:t>SPIKE Essential</a:t>
            </a:r>
            <a:endParaRPr lang="de-CH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200" i="0" u="none" strike="noStrike" dirty="0">
                <a:solidFill>
                  <a:srgbClr val="000000"/>
                </a:solidFill>
                <a:latin typeface="Calibri" panose="020F0502020204030204" pitchFamily="34" charset="0"/>
                <a:hlinkClick r:id="rId7"/>
              </a:rPr>
              <a:t>SPIKE Prime</a:t>
            </a:r>
            <a:endParaRPr lang="de-CH" sz="3200" i="0" u="none" strike="noStrike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790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35804-470A-41BF-BE4A-7697D1F7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09"/>
            <a:ext cx="10515600" cy="777455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2.5 Ideen für den Unterricht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12B2647-3880-4B24-B0E7-553266EEF3AA}"/>
              </a:ext>
            </a:extLst>
          </p:cNvPr>
          <p:cNvSpPr txBox="1"/>
          <p:nvPr/>
        </p:nvSpPr>
        <p:spPr>
          <a:xfrm>
            <a:off x="685799" y="1465968"/>
            <a:ext cx="989214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Angebote: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200" dirty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XLogo</a:t>
            </a:r>
            <a:r>
              <a:rPr lang="de-CH" sz="32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 Schulbesuche </a:t>
            </a:r>
            <a:r>
              <a:rPr lang="de-CH" sz="32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in der Klasse (Z1 / Z2)</a:t>
            </a:r>
            <a:endParaRPr lang="de-CH" sz="3200" i="0" u="none" strike="noStrik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200" dirty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LEIS: Lego Studio </a:t>
            </a:r>
            <a:r>
              <a:rPr lang="de-CH" sz="3200" dirty="0">
                <a:solidFill>
                  <a:srgbClr val="000000"/>
                </a:solidFill>
                <a:latin typeface="Calibri" panose="020F0502020204030204" pitchFamily="34" charset="0"/>
              </a:rPr>
              <a:t>Besuche an der PH (Z1 – Z3)</a:t>
            </a:r>
            <a:endParaRPr lang="de-CH" sz="3200" i="0" u="none" strike="noStrik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de-CH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e-CH" sz="3200" b="1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Ausleihe (IWD):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200" dirty="0">
                <a:solidFill>
                  <a:srgbClr val="000000"/>
                </a:solidFill>
                <a:latin typeface="Calibri" panose="020F0502020204030204" pitchFamily="34" charset="0"/>
                <a:hlinkClick r:id="rId5"/>
              </a:rPr>
              <a:t>SPIKE Essential</a:t>
            </a:r>
            <a:endParaRPr lang="de-CH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de-CH" sz="3200" i="0" u="none" strike="noStrike" dirty="0">
                <a:solidFill>
                  <a:srgbClr val="000000"/>
                </a:solidFill>
                <a:latin typeface="Calibri" panose="020F0502020204030204" pitchFamily="34" charset="0"/>
                <a:hlinkClick r:id="rId6"/>
              </a:rPr>
              <a:t>SPIKE Prime</a:t>
            </a:r>
            <a:endParaRPr lang="de-CH" sz="3200" i="0" u="none" strike="noStrike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037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35804-470A-41BF-BE4A-7697D1F7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143"/>
            <a:ext cx="10515600" cy="777455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3.1 Zusammenfassung / Übersicht</a:t>
            </a:r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57E000F1-A49F-4B7D-9C48-F3210A01FC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226636"/>
              </p:ext>
            </p:extLst>
          </p:nvPr>
        </p:nvGraphicFramePr>
        <p:xfrm>
          <a:off x="838200" y="2055090"/>
          <a:ext cx="10654150" cy="45720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62465">
                  <a:extLst>
                    <a:ext uri="{9D8B030D-6E8A-4147-A177-3AD203B41FA5}">
                      <a16:colId xmlns:a16="http://schemas.microsoft.com/office/drawing/2014/main" val="3560963495"/>
                    </a:ext>
                  </a:extLst>
                </a:gridCol>
                <a:gridCol w="1619826">
                  <a:extLst>
                    <a:ext uri="{9D8B030D-6E8A-4147-A177-3AD203B41FA5}">
                      <a16:colId xmlns:a16="http://schemas.microsoft.com/office/drawing/2014/main" val="172143514"/>
                    </a:ext>
                  </a:extLst>
                </a:gridCol>
                <a:gridCol w="1821873">
                  <a:extLst>
                    <a:ext uri="{9D8B030D-6E8A-4147-A177-3AD203B41FA5}">
                      <a16:colId xmlns:a16="http://schemas.microsoft.com/office/drawing/2014/main" val="1255350347"/>
                    </a:ext>
                  </a:extLst>
                </a:gridCol>
                <a:gridCol w="1653312">
                  <a:extLst>
                    <a:ext uri="{9D8B030D-6E8A-4147-A177-3AD203B41FA5}">
                      <a16:colId xmlns:a16="http://schemas.microsoft.com/office/drawing/2014/main" val="2596742167"/>
                    </a:ext>
                  </a:extLst>
                </a:gridCol>
                <a:gridCol w="1698337">
                  <a:extLst>
                    <a:ext uri="{9D8B030D-6E8A-4147-A177-3AD203B41FA5}">
                      <a16:colId xmlns:a16="http://schemas.microsoft.com/office/drawing/2014/main" val="3311653934"/>
                    </a:ext>
                  </a:extLst>
                </a:gridCol>
                <a:gridCol w="1698337">
                  <a:extLst>
                    <a:ext uri="{9D8B030D-6E8A-4147-A177-3AD203B41FA5}">
                      <a16:colId xmlns:a16="http://schemas.microsoft.com/office/drawing/2014/main" val="3301094294"/>
                    </a:ext>
                  </a:extLst>
                </a:gridCol>
              </a:tblGrid>
              <a:tr h="299043">
                <a:tc>
                  <a:txBody>
                    <a:bodyPr/>
                    <a:lstStyle/>
                    <a:p>
                      <a:r>
                        <a:rPr lang="de-CH" sz="1600" dirty="0"/>
                        <a:t>ROBOTER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Root rt1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 err="1"/>
                        <a:t>RohBot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SPIKE Essential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SPIKE Prime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PGLU Arduino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804045"/>
                  </a:ext>
                </a:extLst>
              </a:tr>
              <a:tr h="299043">
                <a:tc>
                  <a:txBody>
                    <a:bodyPr/>
                    <a:lstStyle/>
                    <a:p>
                      <a:r>
                        <a:rPr lang="de-CH" sz="1600" dirty="0"/>
                        <a:t>Hersteller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 err="1"/>
                        <a:t>iRobot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Privat (BFH)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Lego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Lego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PGLU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527944"/>
                  </a:ext>
                </a:extLst>
              </a:tr>
              <a:tr h="299043">
                <a:tc>
                  <a:txBody>
                    <a:bodyPr/>
                    <a:lstStyle/>
                    <a:p>
                      <a:r>
                        <a:rPr lang="de-CH" sz="1600" dirty="0"/>
                        <a:t>Adresse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de-CH" sz="1600" dirty="0">
                          <a:hlinkClick r:id="rId3"/>
                        </a:rPr>
                        <a:t>Link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de-CH" sz="1600" dirty="0"/>
                        <a:t>Link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de-CH" sz="1600" dirty="0">
                          <a:hlinkClick r:id="rId4"/>
                        </a:rPr>
                        <a:t>Link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de-CH" sz="1600" dirty="0">
                          <a:hlinkClick r:id="rId5"/>
                        </a:rPr>
                        <a:t>Link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de-CH" sz="1600" dirty="0">
                          <a:hlinkClick r:id="rId6"/>
                        </a:rPr>
                        <a:t>Link</a:t>
                      </a:r>
                      <a:endParaRPr lang="de-CH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1211887"/>
                  </a:ext>
                </a:extLst>
              </a:tr>
              <a:tr h="299043">
                <a:tc>
                  <a:txBody>
                    <a:bodyPr/>
                    <a:lstStyle/>
                    <a:p>
                      <a:r>
                        <a:rPr lang="de-CH" sz="1600" dirty="0"/>
                        <a:t>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xLogo, App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xLogo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App, Browser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App, Browser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Browser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2336378"/>
                  </a:ext>
                </a:extLst>
              </a:tr>
              <a:tr h="516528">
                <a:tc>
                  <a:txBody>
                    <a:bodyPr/>
                    <a:lstStyle/>
                    <a:p>
                      <a:r>
                        <a:rPr lang="de-CH" sz="1600" dirty="0"/>
                        <a:t>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Block / 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Block / Text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Block / Textblock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Block /Textblock / Text (Python)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Textblock / Text (C++)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612520"/>
                  </a:ext>
                </a:extLst>
              </a:tr>
              <a:tr h="299043">
                <a:tc>
                  <a:txBody>
                    <a:bodyPr/>
                    <a:lstStyle/>
                    <a:p>
                      <a:r>
                        <a:rPr lang="de-CH" sz="1600" dirty="0"/>
                        <a:t>Preis (CH, in Fr.)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255.-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Ca. 200.-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299.-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368.-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111.-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8882002"/>
                  </a:ext>
                </a:extLst>
              </a:tr>
              <a:tr h="299043">
                <a:tc>
                  <a:txBody>
                    <a:bodyPr/>
                    <a:lstStyle/>
                    <a:p>
                      <a:r>
                        <a:rPr lang="de-CH" sz="1600" dirty="0"/>
                        <a:t>Zielstufe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1 /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1 / 2 /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1 /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2 /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9893843"/>
                  </a:ext>
                </a:extLst>
              </a:tr>
              <a:tr h="734014">
                <a:tc>
                  <a:txBody>
                    <a:bodyPr/>
                    <a:lstStyle/>
                    <a:p>
                      <a:r>
                        <a:rPr lang="de-CH" sz="1600" dirty="0"/>
                        <a:t>Aktoren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2 Motoren</a:t>
                      </a:r>
                    </a:p>
                    <a:p>
                      <a:r>
                        <a:rPr lang="de-CH" sz="1600" dirty="0"/>
                        <a:t>Stifthalterung</a:t>
                      </a:r>
                    </a:p>
                    <a:p>
                      <a:r>
                        <a:rPr lang="de-CH" sz="1600" dirty="0"/>
                        <a:t>4 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2 </a:t>
                      </a:r>
                      <a:r>
                        <a:rPr lang="de-CH" sz="1600" dirty="0" err="1"/>
                        <a:t>Schrittmot</a:t>
                      </a:r>
                      <a:r>
                        <a:rPr lang="de-CH" sz="1600" dirty="0"/>
                        <a:t>.</a:t>
                      </a:r>
                    </a:p>
                    <a:p>
                      <a:r>
                        <a:rPr lang="de-CH" sz="1600" dirty="0"/>
                        <a:t>Stifthalterung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2 Motoren</a:t>
                      </a:r>
                    </a:p>
                    <a:p>
                      <a:r>
                        <a:rPr lang="de-CH" sz="1600" dirty="0"/>
                        <a:t>3x3 Display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3 Motoren</a:t>
                      </a:r>
                    </a:p>
                    <a:p>
                      <a:r>
                        <a:rPr lang="de-CH" sz="1600" dirty="0"/>
                        <a:t>5x5 Display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2 Motoren</a:t>
                      </a:r>
                    </a:p>
                    <a:p>
                      <a:r>
                        <a:rPr lang="de-CH" sz="1600" dirty="0" err="1"/>
                        <a:t>Servo</a:t>
                      </a:r>
                      <a:endParaRPr lang="de-CH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053264"/>
                  </a:ext>
                </a:extLst>
              </a:tr>
              <a:tr h="516528">
                <a:tc>
                  <a:txBody>
                    <a:bodyPr/>
                    <a:lstStyle/>
                    <a:p>
                      <a:r>
                        <a:rPr lang="de-CH" sz="1600" dirty="0"/>
                        <a:t>Sensoren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Druck, Farbe</a:t>
                      </a:r>
                    </a:p>
                    <a:p>
                      <a:r>
                        <a:rPr lang="de-CH" sz="1600" dirty="0" err="1"/>
                        <a:t>Gyro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Distanz</a:t>
                      </a:r>
                    </a:p>
                    <a:p>
                      <a:r>
                        <a:rPr lang="de-CH" sz="1600" dirty="0"/>
                        <a:t>Farbe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Farbe</a:t>
                      </a:r>
                    </a:p>
                    <a:p>
                      <a:r>
                        <a:rPr lang="de-CH" sz="1600" dirty="0" err="1"/>
                        <a:t>Gyro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Distanz, Farbe</a:t>
                      </a:r>
                    </a:p>
                    <a:p>
                      <a:r>
                        <a:rPr lang="de-CH" sz="1600" dirty="0"/>
                        <a:t>Druck, </a:t>
                      </a:r>
                      <a:r>
                        <a:rPr lang="de-CH" sz="1600" dirty="0" err="1"/>
                        <a:t>Gyro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Druck, Distanz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393148"/>
                  </a:ext>
                </a:extLst>
              </a:tr>
              <a:tr h="516528">
                <a:tc>
                  <a:txBody>
                    <a:bodyPr/>
                    <a:lstStyle/>
                    <a:p>
                      <a:r>
                        <a:rPr lang="de-CH" sz="1600" dirty="0"/>
                        <a:t>Konzept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Programmieren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Programmieren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Bauen und Programmieren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Bauen und Programmieren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Bauen und Programmieren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794926"/>
                  </a:ext>
                </a:extLst>
              </a:tr>
            </a:tbl>
          </a:graphicData>
        </a:graphic>
      </p:graphicFrame>
      <p:pic>
        <p:nvPicPr>
          <p:cNvPr id="4" name="Grafik 3" descr="Ein Bild, das LEGO, Spielzeug enthält.&#10;&#10;Automatisch generierte Beschreibung">
            <a:extLst>
              <a:ext uri="{FF2B5EF4-FFF2-40B4-BE49-F238E27FC236}">
                <a16:creationId xmlns:a16="http://schemas.microsoft.com/office/drawing/2014/main" id="{728B468D-B411-4E32-A4D8-180534E11C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87" y="1230754"/>
            <a:ext cx="938475" cy="824336"/>
          </a:xfrm>
          <a:prstGeom prst="rect">
            <a:avLst/>
          </a:prstGeom>
        </p:spPr>
      </p:pic>
      <p:pic>
        <p:nvPicPr>
          <p:cNvPr id="5" name="Grafik 4" descr="Ein Bild, das Kuchen, Spielzeug enthält.&#10;&#10;Automatisch generierte Beschreibung">
            <a:extLst>
              <a:ext uri="{FF2B5EF4-FFF2-40B4-BE49-F238E27FC236}">
                <a16:creationId xmlns:a16="http://schemas.microsoft.com/office/drawing/2014/main" id="{1654C2C2-DBD1-4924-8886-16464CE20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25" y="1089972"/>
            <a:ext cx="1047853" cy="857074"/>
          </a:xfrm>
          <a:prstGeom prst="rect">
            <a:avLst/>
          </a:prstGeom>
        </p:spPr>
      </p:pic>
      <p:pic>
        <p:nvPicPr>
          <p:cNvPr id="6" name="Grafik 5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B4C2FEB1-F4A2-4067-9671-E0BDBB0E0F0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r="30000"/>
          <a:stretch/>
        </p:blipFill>
        <p:spPr>
          <a:xfrm>
            <a:off x="5113660" y="1280010"/>
            <a:ext cx="853422" cy="6995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67A1036-09FD-4A8F-97B7-018390F3AF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93" y="1143994"/>
            <a:ext cx="836359" cy="857074"/>
          </a:xfrm>
          <a:prstGeom prst="rect">
            <a:avLst/>
          </a:prstGeom>
        </p:spPr>
      </p:pic>
      <p:pic>
        <p:nvPicPr>
          <p:cNvPr id="9" name="Grafik 8" descr="Ein Bild, das Text, Werkzeug enthält.&#10;&#10;Automatisch generierte Beschreibung">
            <a:extLst>
              <a:ext uri="{FF2B5EF4-FFF2-40B4-BE49-F238E27FC236}">
                <a16:creationId xmlns:a16="http://schemas.microsoft.com/office/drawing/2014/main" id="{9BABE058-A78A-4AC2-A920-6896F0D4807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t="305" r="23395" b="-305"/>
          <a:stretch/>
        </p:blipFill>
        <p:spPr>
          <a:xfrm>
            <a:off x="10192055" y="1273324"/>
            <a:ext cx="853423" cy="72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26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2096A-6C2F-4370-BEE3-98402FB07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088" y="390029"/>
            <a:ext cx="9144000" cy="1021913"/>
          </a:xfrm>
        </p:spPr>
        <p:txBody>
          <a:bodyPr/>
          <a:lstStyle/>
          <a:p>
            <a:pPr algn="l"/>
            <a:r>
              <a:rPr lang="de-CH" dirty="0"/>
              <a:t>Ablauf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6F238CFF-D22B-4418-9513-2093D17206A0}"/>
              </a:ext>
            </a:extLst>
          </p:cNvPr>
          <p:cNvSpPr txBox="1">
            <a:spLocks/>
          </p:cNvSpPr>
          <p:nvPr/>
        </p:nvSpPr>
        <p:spPr>
          <a:xfrm>
            <a:off x="526004" y="1708944"/>
            <a:ext cx="11055953" cy="3757612"/>
          </a:xfrm>
          <a:prstGeom prst="rect">
            <a:avLst/>
          </a:prstGeom>
        </p:spPr>
        <p:txBody>
          <a:bodyPr/>
          <a:lstStyle>
            <a:lvl1pPr marL="342918" marR="0" indent="-34291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Tx/>
              <a:buFont typeface="Wingdings" pitchFamily="2" charset="2"/>
              <a:buNone/>
              <a:tabLst/>
              <a:defRPr sz="3001" b="1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89" marR="0" indent="-285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61" marR="0" indent="-22861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Tx/>
              <a:buFont typeface="Wingdings" pitchFamily="2" charset="2"/>
              <a:buNone/>
              <a:tabLst/>
              <a:defRPr sz="2401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84" marR="0" indent="-22861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509" marR="0" indent="-22861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Tx/>
              <a:buFont typeface="Wingdings" pitchFamily="2" charset="2"/>
              <a:buNone/>
              <a:tabLst/>
              <a:defRPr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733" indent="-22861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+mn-lt"/>
              </a:defRPr>
            </a:lvl6pPr>
            <a:lvl7pPr marL="2971957" indent="-22861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+mn-lt"/>
              </a:defRPr>
            </a:lvl7pPr>
            <a:lvl8pPr marL="3429181" indent="-22861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+mn-lt"/>
              </a:defRPr>
            </a:lvl8pPr>
            <a:lvl9pPr marL="3886406" indent="-22861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514350" indent="-514350">
              <a:buClr>
                <a:srgbClr val="003366"/>
              </a:buClr>
              <a:buFont typeface="+mj-lt"/>
              <a:buAutoNum type="arabicPeriod"/>
            </a:pPr>
            <a:r>
              <a:rPr lang="de-CH" b="0" kern="0" dirty="0"/>
              <a:t>Überlegungen zu Robotik</a:t>
            </a:r>
          </a:p>
          <a:p>
            <a:pPr marL="514350" indent="-514350">
              <a:buClr>
                <a:srgbClr val="003366"/>
              </a:buClr>
              <a:buFont typeface="+mj-lt"/>
              <a:buAutoNum type="arabicPeriod"/>
            </a:pPr>
            <a:r>
              <a:rPr lang="de-CH" b="0" kern="0" dirty="0"/>
              <a:t>Vorstellen Roboter inkl. Anwendungsbeispiele für den Unterricht</a:t>
            </a:r>
          </a:p>
          <a:p>
            <a:pPr marL="514350" indent="-514350">
              <a:buClr>
                <a:srgbClr val="003366"/>
              </a:buClr>
              <a:buFont typeface="+mj-lt"/>
              <a:buAutoNum type="arabicPeriod"/>
            </a:pPr>
            <a:r>
              <a:rPr lang="de-CH" b="0" kern="0" dirty="0"/>
              <a:t>Anforderungen, Software / Hardware, Preise</a:t>
            </a:r>
            <a:endParaRPr lang="de-CH" kern="0" dirty="0">
              <a:solidFill>
                <a:schemeClr val="accent2"/>
              </a:solidFill>
            </a:endParaRPr>
          </a:p>
          <a:p>
            <a:pPr marL="514350" indent="-514350">
              <a:buClr>
                <a:srgbClr val="003366"/>
              </a:buClr>
              <a:buFont typeface="+mj-lt"/>
              <a:buAutoNum type="arabicPeriod"/>
            </a:pPr>
            <a:r>
              <a:rPr lang="de-DE" b="0" kern="0" dirty="0"/>
              <a:t>Fragerunde</a:t>
            </a:r>
          </a:p>
          <a:p>
            <a:pPr marL="0" indent="0">
              <a:buClr>
                <a:srgbClr val="003366"/>
              </a:buClr>
            </a:pPr>
            <a:endParaRPr lang="de-DE" kern="0" dirty="0">
              <a:solidFill>
                <a:schemeClr val="accent2"/>
              </a:solidFill>
            </a:endParaRPr>
          </a:p>
          <a:p>
            <a:pPr marL="457200" indent="-457200"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de-DE" b="0" kern="0" dirty="0"/>
              <a:t>Abschluss</a:t>
            </a:r>
          </a:p>
          <a:p>
            <a:pPr marL="0" indent="0">
              <a:buClr>
                <a:schemeClr val="bg2"/>
              </a:buClr>
            </a:pPr>
            <a:endParaRPr lang="de-CH" b="0" kern="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0E55C9F-9163-4CA2-B903-640F5717BDDC}"/>
              </a:ext>
            </a:extLst>
          </p:cNvPr>
          <p:cNvSpPr txBox="1"/>
          <p:nvPr/>
        </p:nvSpPr>
        <p:spPr>
          <a:xfrm>
            <a:off x="610043" y="3968317"/>
            <a:ext cx="4767502" cy="523220"/>
          </a:xfrm>
          <a:custGeom>
            <a:avLst/>
            <a:gdLst>
              <a:gd name="connsiteX0" fmla="*/ 0 w 4767502"/>
              <a:gd name="connsiteY0" fmla="*/ 0 h 523220"/>
              <a:gd name="connsiteX1" fmla="*/ 500588 w 4767502"/>
              <a:gd name="connsiteY1" fmla="*/ 0 h 523220"/>
              <a:gd name="connsiteX2" fmla="*/ 1144200 w 4767502"/>
              <a:gd name="connsiteY2" fmla="*/ 0 h 523220"/>
              <a:gd name="connsiteX3" fmla="*/ 1692463 w 4767502"/>
              <a:gd name="connsiteY3" fmla="*/ 0 h 523220"/>
              <a:gd name="connsiteX4" fmla="*/ 2193051 w 4767502"/>
              <a:gd name="connsiteY4" fmla="*/ 0 h 523220"/>
              <a:gd name="connsiteX5" fmla="*/ 2836664 w 4767502"/>
              <a:gd name="connsiteY5" fmla="*/ 0 h 523220"/>
              <a:gd name="connsiteX6" fmla="*/ 3432601 w 4767502"/>
              <a:gd name="connsiteY6" fmla="*/ 0 h 523220"/>
              <a:gd name="connsiteX7" fmla="*/ 4028539 w 4767502"/>
              <a:gd name="connsiteY7" fmla="*/ 0 h 523220"/>
              <a:gd name="connsiteX8" fmla="*/ 4767502 w 4767502"/>
              <a:gd name="connsiteY8" fmla="*/ 0 h 523220"/>
              <a:gd name="connsiteX9" fmla="*/ 4767502 w 4767502"/>
              <a:gd name="connsiteY9" fmla="*/ 523220 h 523220"/>
              <a:gd name="connsiteX10" fmla="*/ 4266914 w 4767502"/>
              <a:gd name="connsiteY10" fmla="*/ 523220 h 523220"/>
              <a:gd name="connsiteX11" fmla="*/ 3814002 w 4767502"/>
              <a:gd name="connsiteY11" fmla="*/ 523220 h 523220"/>
              <a:gd name="connsiteX12" fmla="*/ 3170389 w 4767502"/>
              <a:gd name="connsiteY12" fmla="*/ 523220 h 523220"/>
              <a:gd name="connsiteX13" fmla="*/ 2669801 w 4767502"/>
              <a:gd name="connsiteY13" fmla="*/ 523220 h 523220"/>
              <a:gd name="connsiteX14" fmla="*/ 2026188 w 4767502"/>
              <a:gd name="connsiteY14" fmla="*/ 523220 h 523220"/>
              <a:gd name="connsiteX15" fmla="*/ 1334901 w 4767502"/>
              <a:gd name="connsiteY15" fmla="*/ 523220 h 523220"/>
              <a:gd name="connsiteX16" fmla="*/ 786638 w 4767502"/>
              <a:gd name="connsiteY16" fmla="*/ 523220 h 523220"/>
              <a:gd name="connsiteX17" fmla="*/ 0 w 4767502"/>
              <a:gd name="connsiteY17" fmla="*/ 523220 h 523220"/>
              <a:gd name="connsiteX18" fmla="*/ 0 w 4767502"/>
              <a:gd name="connsiteY18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767502" h="523220" fill="none" extrusionOk="0">
                <a:moveTo>
                  <a:pt x="0" y="0"/>
                </a:moveTo>
                <a:cubicBezTo>
                  <a:pt x="240310" y="-27122"/>
                  <a:pt x="378945" y="14397"/>
                  <a:pt x="500588" y="0"/>
                </a:cubicBezTo>
                <a:cubicBezTo>
                  <a:pt x="622231" y="-14397"/>
                  <a:pt x="882927" y="56020"/>
                  <a:pt x="1144200" y="0"/>
                </a:cubicBezTo>
                <a:cubicBezTo>
                  <a:pt x="1405473" y="-56020"/>
                  <a:pt x="1507251" y="52607"/>
                  <a:pt x="1692463" y="0"/>
                </a:cubicBezTo>
                <a:cubicBezTo>
                  <a:pt x="1877675" y="-52607"/>
                  <a:pt x="2011045" y="5860"/>
                  <a:pt x="2193051" y="0"/>
                </a:cubicBezTo>
                <a:cubicBezTo>
                  <a:pt x="2375057" y="-5860"/>
                  <a:pt x="2652639" y="52787"/>
                  <a:pt x="2836664" y="0"/>
                </a:cubicBezTo>
                <a:cubicBezTo>
                  <a:pt x="3020689" y="-52787"/>
                  <a:pt x="3288743" y="37771"/>
                  <a:pt x="3432601" y="0"/>
                </a:cubicBezTo>
                <a:cubicBezTo>
                  <a:pt x="3576459" y="-37771"/>
                  <a:pt x="3744462" y="30498"/>
                  <a:pt x="4028539" y="0"/>
                </a:cubicBezTo>
                <a:cubicBezTo>
                  <a:pt x="4312616" y="-30498"/>
                  <a:pt x="4466897" y="77677"/>
                  <a:pt x="4767502" y="0"/>
                </a:cubicBezTo>
                <a:cubicBezTo>
                  <a:pt x="4808443" y="130653"/>
                  <a:pt x="4752523" y="293615"/>
                  <a:pt x="4767502" y="523220"/>
                </a:cubicBezTo>
                <a:cubicBezTo>
                  <a:pt x="4582824" y="574384"/>
                  <a:pt x="4415991" y="464339"/>
                  <a:pt x="4266914" y="523220"/>
                </a:cubicBezTo>
                <a:cubicBezTo>
                  <a:pt x="4117837" y="582101"/>
                  <a:pt x="4038081" y="492475"/>
                  <a:pt x="3814002" y="523220"/>
                </a:cubicBezTo>
                <a:cubicBezTo>
                  <a:pt x="3589923" y="553965"/>
                  <a:pt x="3321337" y="482386"/>
                  <a:pt x="3170389" y="523220"/>
                </a:cubicBezTo>
                <a:cubicBezTo>
                  <a:pt x="3019441" y="564054"/>
                  <a:pt x="2778021" y="469212"/>
                  <a:pt x="2669801" y="523220"/>
                </a:cubicBezTo>
                <a:cubicBezTo>
                  <a:pt x="2561581" y="577228"/>
                  <a:pt x="2296129" y="470665"/>
                  <a:pt x="2026188" y="523220"/>
                </a:cubicBezTo>
                <a:cubicBezTo>
                  <a:pt x="1756247" y="575775"/>
                  <a:pt x="1624447" y="476174"/>
                  <a:pt x="1334901" y="523220"/>
                </a:cubicBezTo>
                <a:cubicBezTo>
                  <a:pt x="1045355" y="570266"/>
                  <a:pt x="1033959" y="515929"/>
                  <a:pt x="786638" y="523220"/>
                </a:cubicBezTo>
                <a:cubicBezTo>
                  <a:pt x="539317" y="530511"/>
                  <a:pt x="300273" y="491743"/>
                  <a:pt x="0" y="523220"/>
                </a:cubicBezTo>
                <a:cubicBezTo>
                  <a:pt x="-56224" y="358822"/>
                  <a:pt x="14817" y="107605"/>
                  <a:pt x="0" y="0"/>
                </a:cubicBezTo>
                <a:close/>
              </a:path>
              <a:path w="4767502" h="523220" stroke="0" extrusionOk="0">
                <a:moveTo>
                  <a:pt x="0" y="0"/>
                </a:moveTo>
                <a:cubicBezTo>
                  <a:pt x="113776" y="-59290"/>
                  <a:pt x="302407" y="12622"/>
                  <a:pt x="548263" y="0"/>
                </a:cubicBezTo>
                <a:cubicBezTo>
                  <a:pt x="794119" y="-12622"/>
                  <a:pt x="840310" y="492"/>
                  <a:pt x="1001175" y="0"/>
                </a:cubicBezTo>
                <a:cubicBezTo>
                  <a:pt x="1162040" y="-492"/>
                  <a:pt x="1543207" y="45053"/>
                  <a:pt x="1692463" y="0"/>
                </a:cubicBezTo>
                <a:cubicBezTo>
                  <a:pt x="1841719" y="-45053"/>
                  <a:pt x="2069028" y="31580"/>
                  <a:pt x="2240726" y="0"/>
                </a:cubicBezTo>
                <a:cubicBezTo>
                  <a:pt x="2412424" y="-31580"/>
                  <a:pt x="2636678" y="1373"/>
                  <a:pt x="2788989" y="0"/>
                </a:cubicBezTo>
                <a:cubicBezTo>
                  <a:pt x="2941300" y="-1373"/>
                  <a:pt x="3247056" y="10049"/>
                  <a:pt x="3480276" y="0"/>
                </a:cubicBezTo>
                <a:cubicBezTo>
                  <a:pt x="3713496" y="-10049"/>
                  <a:pt x="3795684" y="5598"/>
                  <a:pt x="3980864" y="0"/>
                </a:cubicBezTo>
                <a:cubicBezTo>
                  <a:pt x="4166044" y="-5598"/>
                  <a:pt x="4481028" y="85986"/>
                  <a:pt x="4767502" y="0"/>
                </a:cubicBezTo>
                <a:cubicBezTo>
                  <a:pt x="4830139" y="109762"/>
                  <a:pt x="4720649" y="284081"/>
                  <a:pt x="4767502" y="523220"/>
                </a:cubicBezTo>
                <a:cubicBezTo>
                  <a:pt x="4611341" y="532280"/>
                  <a:pt x="4462898" y="481168"/>
                  <a:pt x="4266914" y="523220"/>
                </a:cubicBezTo>
                <a:cubicBezTo>
                  <a:pt x="4070930" y="565272"/>
                  <a:pt x="3809171" y="491954"/>
                  <a:pt x="3670977" y="523220"/>
                </a:cubicBezTo>
                <a:cubicBezTo>
                  <a:pt x="3532783" y="554486"/>
                  <a:pt x="3287692" y="485947"/>
                  <a:pt x="3122714" y="523220"/>
                </a:cubicBezTo>
                <a:cubicBezTo>
                  <a:pt x="2957736" y="560493"/>
                  <a:pt x="2600502" y="512033"/>
                  <a:pt x="2431426" y="523220"/>
                </a:cubicBezTo>
                <a:cubicBezTo>
                  <a:pt x="2262350" y="534407"/>
                  <a:pt x="1884506" y="508519"/>
                  <a:pt x="1740138" y="523220"/>
                </a:cubicBezTo>
                <a:cubicBezTo>
                  <a:pt x="1595770" y="537921"/>
                  <a:pt x="1470415" y="468427"/>
                  <a:pt x="1239551" y="523220"/>
                </a:cubicBezTo>
                <a:cubicBezTo>
                  <a:pt x="1008687" y="578013"/>
                  <a:pt x="849097" y="471510"/>
                  <a:pt x="643613" y="523220"/>
                </a:cubicBezTo>
                <a:cubicBezTo>
                  <a:pt x="438129" y="574930"/>
                  <a:pt x="179632" y="502736"/>
                  <a:pt x="0" y="523220"/>
                </a:cubicBezTo>
                <a:cubicBezTo>
                  <a:pt x="-14353" y="333901"/>
                  <a:pt x="11030" y="135609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38100"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indent="0">
              <a:buClr>
                <a:srgbClr val="003366"/>
              </a:buClr>
            </a:pPr>
            <a:r>
              <a:rPr lang="de-CH" sz="2800" b="1" kern="0" dirty="0">
                <a:solidFill>
                  <a:schemeClr val="accent2"/>
                </a:solidFill>
              </a:rPr>
              <a:t>Just do </a:t>
            </a:r>
            <a:r>
              <a:rPr lang="de-CH" sz="2800" b="1" kern="0" dirty="0" err="1">
                <a:solidFill>
                  <a:schemeClr val="accent2"/>
                </a:solidFill>
              </a:rPr>
              <a:t>it!</a:t>
            </a:r>
            <a:r>
              <a:rPr lang="de-CH" sz="2800" b="1" kern="0" dirty="0">
                <a:solidFill>
                  <a:schemeClr val="accent2"/>
                </a:solidFill>
              </a:rPr>
              <a:t> Selber ausprobieren</a:t>
            </a:r>
          </a:p>
        </p:txBody>
      </p:sp>
    </p:spTree>
    <p:extLst>
      <p:ext uri="{BB962C8B-B14F-4D97-AF65-F5344CB8AC3E}">
        <p14:creationId xmlns:p14="http://schemas.microsoft.com/office/powerpoint/2010/main" val="261247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B37DE4DF-4F6F-4EDF-84CC-BB7928B75EE5}"/>
              </a:ext>
            </a:extLst>
          </p:cNvPr>
          <p:cNvSpPr/>
          <p:nvPr/>
        </p:nvSpPr>
        <p:spPr>
          <a:xfrm rot="16200000">
            <a:off x="4617948" y="-1045764"/>
            <a:ext cx="2863451" cy="10312194"/>
          </a:xfrm>
          <a:prstGeom prst="triangle">
            <a:avLst>
              <a:gd name="adj" fmla="val 51216"/>
            </a:avLst>
          </a:prstGeom>
          <a:gradFill>
            <a:gsLst>
              <a:gs pos="5000">
                <a:schemeClr val="accent1">
                  <a:lumMod val="45000"/>
                  <a:lumOff val="55000"/>
                </a:schemeClr>
              </a:gs>
              <a:gs pos="85000">
                <a:schemeClr val="bg1"/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135804-470A-41BF-BE4A-7697D1F7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143"/>
            <a:ext cx="10515600" cy="777455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3.2 Übersicht Programmierumgebung</a:t>
            </a:r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57E000F1-A49F-4B7D-9C48-F3210A01FC09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055090"/>
          <a:ext cx="10654150" cy="335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62465">
                  <a:extLst>
                    <a:ext uri="{9D8B030D-6E8A-4147-A177-3AD203B41FA5}">
                      <a16:colId xmlns:a16="http://schemas.microsoft.com/office/drawing/2014/main" val="3560963495"/>
                    </a:ext>
                  </a:extLst>
                </a:gridCol>
                <a:gridCol w="1619826">
                  <a:extLst>
                    <a:ext uri="{9D8B030D-6E8A-4147-A177-3AD203B41FA5}">
                      <a16:colId xmlns:a16="http://schemas.microsoft.com/office/drawing/2014/main" val="172143514"/>
                    </a:ext>
                  </a:extLst>
                </a:gridCol>
                <a:gridCol w="1821873">
                  <a:extLst>
                    <a:ext uri="{9D8B030D-6E8A-4147-A177-3AD203B41FA5}">
                      <a16:colId xmlns:a16="http://schemas.microsoft.com/office/drawing/2014/main" val="1255350347"/>
                    </a:ext>
                  </a:extLst>
                </a:gridCol>
                <a:gridCol w="1653312">
                  <a:extLst>
                    <a:ext uri="{9D8B030D-6E8A-4147-A177-3AD203B41FA5}">
                      <a16:colId xmlns:a16="http://schemas.microsoft.com/office/drawing/2014/main" val="2596742167"/>
                    </a:ext>
                  </a:extLst>
                </a:gridCol>
                <a:gridCol w="1698337">
                  <a:extLst>
                    <a:ext uri="{9D8B030D-6E8A-4147-A177-3AD203B41FA5}">
                      <a16:colId xmlns:a16="http://schemas.microsoft.com/office/drawing/2014/main" val="3311653934"/>
                    </a:ext>
                  </a:extLst>
                </a:gridCol>
                <a:gridCol w="1698337">
                  <a:extLst>
                    <a:ext uri="{9D8B030D-6E8A-4147-A177-3AD203B41FA5}">
                      <a16:colId xmlns:a16="http://schemas.microsoft.com/office/drawing/2014/main" val="3301094294"/>
                    </a:ext>
                  </a:extLst>
                </a:gridCol>
              </a:tblGrid>
              <a:tr h="299043">
                <a:tc>
                  <a:txBody>
                    <a:bodyPr/>
                    <a:lstStyle/>
                    <a:p>
                      <a:r>
                        <a:rPr lang="de-CH" sz="1600" dirty="0"/>
                        <a:t>ROBOTER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Root rt1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 err="1"/>
                        <a:t>RohBot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SPIKE Essential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SPIKE Prime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PGLU Arduino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804045"/>
                  </a:ext>
                </a:extLst>
              </a:tr>
            </a:tbl>
          </a:graphicData>
        </a:graphic>
      </p:graphicFrame>
      <p:pic>
        <p:nvPicPr>
          <p:cNvPr id="4" name="Grafik 3" descr="Ein Bild, das LEGO, Spielzeug enthält.&#10;&#10;Automatisch generierte Beschreibung">
            <a:extLst>
              <a:ext uri="{FF2B5EF4-FFF2-40B4-BE49-F238E27FC236}">
                <a16:creationId xmlns:a16="http://schemas.microsoft.com/office/drawing/2014/main" id="{728B468D-B411-4E32-A4D8-180534E11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87" y="1230754"/>
            <a:ext cx="938475" cy="824336"/>
          </a:xfrm>
          <a:prstGeom prst="rect">
            <a:avLst/>
          </a:prstGeom>
        </p:spPr>
      </p:pic>
      <p:pic>
        <p:nvPicPr>
          <p:cNvPr id="5" name="Grafik 4" descr="Ein Bild, das Kuchen, Spielzeug enthält.&#10;&#10;Automatisch generierte Beschreibung">
            <a:extLst>
              <a:ext uri="{FF2B5EF4-FFF2-40B4-BE49-F238E27FC236}">
                <a16:creationId xmlns:a16="http://schemas.microsoft.com/office/drawing/2014/main" id="{1654C2C2-DBD1-4924-8886-16464CE20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25" y="1089972"/>
            <a:ext cx="1047853" cy="857074"/>
          </a:xfrm>
          <a:prstGeom prst="rect">
            <a:avLst/>
          </a:prstGeom>
        </p:spPr>
      </p:pic>
      <p:pic>
        <p:nvPicPr>
          <p:cNvPr id="6" name="Grafik 5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B4C2FEB1-F4A2-4067-9671-E0BDBB0E0F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r="30000"/>
          <a:stretch/>
        </p:blipFill>
        <p:spPr>
          <a:xfrm>
            <a:off x="5113660" y="1280010"/>
            <a:ext cx="853422" cy="6995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67A1036-09FD-4A8F-97B7-018390F3A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93" y="1143994"/>
            <a:ext cx="836359" cy="857074"/>
          </a:xfrm>
          <a:prstGeom prst="rect">
            <a:avLst/>
          </a:prstGeom>
        </p:spPr>
      </p:pic>
      <p:pic>
        <p:nvPicPr>
          <p:cNvPr id="9" name="Grafik 8" descr="Ein Bild, das Text, Werkzeug enthält.&#10;&#10;Automatisch generierte Beschreibung">
            <a:extLst>
              <a:ext uri="{FF2B5EF4-FFF2-40B4-BE49-F238E27FC236}">
                <a16:creationId xmlns:a16="http://schemas.microsoft.com/office/drawing/2014/main" id="{9BABE058-A78A-4AC2-A920-6896F0D480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t="305" r="23395" b="-305"/>
          <a:stretch/>
        </p:blipFill>
        <p:spPr>
          <a:xfrm>
            <a:off x="10192055" y="1273324"/>
            <a:ext cx="853423" cy="72399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33D8194-CA20-4890-8C8C-054ADE55B1F5}"/>
              </a:ext>
            </a:extLst>
          </p:cNvPr>
          <p:cNvSpPr txBox="1"/>
          <p:nvPr/>
        </p:nvSpPr>
        <p:spPr>
          <a:xfrm>
            <a:off x="231564" y="5714006"/>
            <a:ext cx="42705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Geschlossene Programmierumgebung</a:t>
            </a:r>
            <a:endParaRPr lang="de-CH" sz="32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5382B77-57F0-40A9-8434-79B672459E52}"/>
              </a:ext>
            </a:extLst>
          </p:cNvPr>
          <p:cNvSpPr txBox="1"/>
          <p:nvPr/>
        </p:nvSpPr>
        <p:spPr>
          <a:xfrm>
            <a:off x="7689893" y="5702820"/>
            <a:ext cx="4221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Offene Programmierumgebung</a:t>
            </a:r>
            <a:endParaRPr lang="de-CH" sz="32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0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B37DE4DF-4F6F-4EDF-84CC-BB7928B75EE5}"/>
              </a:ext>
            </a:extLst>
          </p:cNvPr>
          <p:cNvSpPr/>
          <p:nvPr/>
        </p:nvSpPr>
        <p:spPr>
          <a:xfrm rot="16200000">
            <a:off x="4617948" y="-1045764"/>
            <a:ext cx="2863451" cy="10312194"/>
          </a:xfrm>
          <a:prstGeom prst="triangle">
            <a:avLst>
              <a:gd name="adj" fmla="val 51216"/>
            </a:avLst>
          </a:prstGeom>
          <a:gradFill>
            <a:gsLst>
              <a:gs pos="5000">
                <a:schemeClr val="accent1">
                  <a:lumMod val="45000"/>
                  <a:lumOff val="55000"/>
                </a:schemeClr>
              </a:gs>
              <a:gs pos="85000">
                <a:schemeClr val="bg1"/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135804-470A-41BF-BE4A-7697D1F7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143"/>
            <a:ext cx="10515600" cy="777455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3.3 Übersicht Programmierumgebung</a:t>
            </a:r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57E000F1-A49F-4B7D-9C48-F3210A01FC09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055090"/>
          <a:ext cx="10654150" cy="335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62465">
                  <a:extLst>
                    <a:ext uri="{9D8B030D-6E8A-4147-A177-3AD203B41FA5}">
                      <a16:colId xmlns:a16="http://schemas.microsoft.com/office/drawing/2014/main" val="3560963495"/>
                    </a:ext>
                  </a:extLst>
                </a:gridCol>
                <a:gridCol w="1619826">
                  <a:extLst>
                    <a:ext uri="{9D8B030D-6E8A-4147-A177-3AD203B41FA5}">
                      <a16:colId xmlns:a16="http://schemas.microsoft.com/office/drawing/2014/main" val="172143514"/>
                    </a:ext>
                  </a:extLst>
                </a:gridCol>
                <a:gridCol w="1821873">
                  <a:extLst>
                    <a:ext uri="{9D8B030D-6E8A-4147-A177-3AD203B41FA5}">
                      <a16:colId xmlns:a16="http://schemas.microsoft.com/office/drawing/2014/main" val="1255350347"/>
                    </a:ext>
                  </a:extLst>
                </a:gridCol>
                <a:gridCol w="1653312">
                  <a:extLst>
                    <a:ext uri="{9D8B030D-6E8A-4147-A177-3AD203B41FA5}">
                      <a16:colId xmlns:a16="http://schemas.microsoft.com/office/drawing/2014/main" val="2596742167"/>
                    </a:ext>
                  </a:extLst>
                </a:gridCol>
                <a:gridCol w="1698337">
                  <a:extLst>
                    <a:ext uri="{9D8B030D-6E8A-4147-A177-3AD203B41FA5}">
                      <a16:colId xmlns:a16="http://schemas.microsoft.com/office/drawing/2014/main" val="3311653934"/>
                    </a:ext>
                  </a:extLst>
                </a:gridCol>
                <a:gridCol w="1698337">
                  <a:extLst>
                    <a:ext uri="{9D8B030D-6E8A-4147-A177-3AD203B41FA5}">
                      <a16:colId xmlns:a16="http://schemas.microsoft.com/office/drawing/2014/main" val="3301094294"/>
                    </a:ext>
                  </a:extLst>
                </a:gridCol>
              </a:tblGrid>
              <a:tr h="299043">
                <a:tc>
                  <a:txBody>
                    <a:bodyPr/>
                    <a:lstStyle/>
                    <a:p>
                      <a:r>
                        <a:rPr lang="de-CH" sz="1600" dirty="0"/>
                        <a:t>ROBOTER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Root rt1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 err="1"/>
                        <a:t>RohBot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SPIKE Essential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SPIKE Prime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PGLU Arduino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804045"/>
                  </a:ext>
                </a:extLst>
              </a:tr>
            </a:tbl>
          </a:graphicData>
        </a:graphic>
      </p:graphicFrame>
      <p:pic>
        <p:nvPicPr>
          <p:cNvPr id="4" name="Grafik 3" descr="Ein Bild, das LEGO, Spielzeug enthält.&#10;&#10;Automatisch generierte Beschreibung">
            <a:extLst>
              <a:ext uri="{FF2B5EF4-FFF2-40B4-BE49-F238E27FC236}">
                <a16:creationId xmlns:a16="http://schemas.microsoft.com/office/drawing/2014/main" id="{728B468D-B411-4E32-A4D8-180534E11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2" y="4186687"/>
            <a:ext cx="1800525" cy="1581543"/>
          </a:xfrm>
          <a:prstGeom prst="rect">
            <a:avLst/>
          </a:prstGeom>
        </p:spPr>
      </p:pic>
      <p:pic>
        <p:nvPicPr>
          <p:cNvPr id="5" name="Grafik 4" descr="Ein Bild, das Kuchen, Spielzeug enthält.&#10;&#10;Automatisch generierte Beschreibung">
            <a:extLst>
              <a:ext uri="{FF2B5EF4-FFF2-40B4-BE49-F238E27FC236}">
                <a16:creationId xmlns:a16="http://schemas.microsoft.com/office/drawing/2014/main" id="{1654C2C2-DBD1-4924-8886-16464CE20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67" y="2562317"/>
            <a:ext cx="1927797" cy="1576809"/>
          </a:xfrm>
          <a:prstGeom prst="rect">
            <a:avLst/>
          </a:prstGeom>
        </p:spPr>
      </p:pic>
      <p:pic>
        <p:nvPicPr>
          <p:cNvPr id="6" name="Grafik 5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B4C2FEB1-F4A2-4067-9671-E0BDBB0E0F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r="30000"/>
          <a:stretch/>
        </p:blipFill>
        <p:spPr>
          <a:xfrm>
            <a:off x="2656115" y="4273071"/>
            <a:ext cx="1800525" cy="147596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67A1036-09FD-4A8F-97B7-018390F3A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5" y="2390370"/>
            <a:ext cx="1732738" cy="1775655"/>
          </a:xfrm>
          <a:prstGeom prst="rect">
            <a:avLst/>
          </a:prstGeom>
        </p:spPr>
      </p:pic>
      <p:pic>
        <p:nvPicPr>
          <p:cNvPr id="9" name="Grafik 8" descr="Ein Bild, das Text, Werkzeug enthält.&#10;&#10;Automatisch generierte Beschreibung">
            <a:extLst>
              <a:ext uri="{FF2B5EF4-FFF2-40B4-BE49-F238E27FC236}">
                <a16:creationId xmlns:a16="http://schemas.microsoft.com/office/drawing/2014/main" id="{9BABE058-A78A-4AC2-A920-6896F0D480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t="305" r="23395" b="-305"/>
          <a:stretch/>
        </p:blipFill>
        <p:spPr>
          <a:xfrm>
            <a:off x="9429375" y="3171546"/>
            <a:ext cx="2062975" cy="175009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33D8194-CA20-4890-8C8C-054ADE55B1F5}"/>
              </a:ext>
            </a:extLst>
          </p:cNvPr>
          <p:cNvSpPr txBox="1"/>
          <p:nvPr/>
        </p:nvSpPr>
        <p:spPr>
          <a:xfrm>
            <a:off x="231564" y="5714006"/>
            <a:ext cx="42705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Geschlossene Programmierumgebung</a:t>
            </a:r>
            <a:endParaRPr lang="de-CH" sz="32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5382B77-57F0-40A9-8434-79B672459E52}"/>
              </a:ext>
            </a:extLst>
          </p:cNvPr>
          <p:cNvSpPr txBox="1"/>
          <p:nvPr/>
        </p:nvSpPr>
        <p:spPr>
          <a:xfrm>
            <a:off x="7689893" y="5702820"/>
            <a:ext cx="42215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Offene Programmierumgebung</a:t>
            </a:r>
            <a:endParaRPr lang="de-CH" sz="32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2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B37DE4DF-4F6F-4EDF-84CC-BB7928B75EE5}"/>
              </a:ext>
            </a:extLst>
          </p:cNvPr>
          <p:cNvSpPr/>
          <p:nvPr/>
        </p:nvSpPr>
        <p:spPr>
          <a:xfrm rot="16200000">
            <a:off x="4617948" y="-1045764"/>
            <a:ext cx="2863451" cy="10312194"/>
          </a:xfrm>
          <a:prstGeom prst="triangle">
            <a:avLst>
              <a:gd name="adj" fmla="val 51216"/>
            </a:avLst>
          </a:prstGeom>
          <a:gradFill>
            <a:gsLst>
              <a:gs pos="5000">
                <a:schemeClr val="accent1">
                  <a:lumMod val="45000"/>
                  <a:lumOff val="55000"/>
                </a:schemeClr>
              </a:gs>
              <a:gs pos="85000">
                <a:schemeClr val="bg1"/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135804-470A-41BF-BE4A-7697D1F7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143"/>
            <a:ext cx="10515600" cy="777455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3 Übersicht Bauen</a:t>
            </a:r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57E000F1-A49F-4B7D-9C48-F3210A01FC09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055090"/>
          <a:ext cx="10654150" cy="335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62465">
                  <a:extLst>
                    <a:ext uri="{9D8B030D-6E8A-4147-A177-3AD203B41FA5}">
                      <a16:colId xmlns:a16="http://schemas.microsoft.com/office/drawing/2014/main" val="3560963495"/>
                    </a:ext>
                  </a:extLst>
                </a:gridCol>
                <a:gridCol w="1619826">
                  <a:extLst>
                    <a:ext uri="{9D8B030D-6E8A-4147-A177-3AD203B41FA5}">
                      <a16:colId xmlns:a16="http://schemas.microsoft.com/office/drawing/2014/main" val="172143514"/>
                    </a:ext>
                  </a:extLst>
                </a:gridCol>
                <a:gridCol w="1821873">
                  <a:extLst>
                    <a:ext uri="{9D8B030D-6E8A-4147-A177-3AD203B41FA5}">
                      <a16:colId xmlns:a16="http://schemas.microsoft.com/office/drawing/2014/main" val="1255350347"/>
                    </a:ext>
                  </a:extLst>
                </a:gridCol>
                <a:gridCol w="1653312">
                  <a:extLst>
                    <a:ext uri="{9D8B030D-6E8A-4147-A177-3AD203B41FA5}">
                      <a16:colId xmlns:a16="http://schemas.microsoft.com/office/drawing/2014/main" val="2596742167"/>
                    </a:ext>
                  </a:extLst>
                </a:gridCol>
                <a:gridCol w="1698337">
                  <a:extLst>
                    <a:ext uri="{9D8B030D-6E8A-4147-A177-3AD203B41FA5}">
                      <a16:colId xmlns:a16="http://schemas.microsoft.com/office/drawing/2014/main" val="3311653934"/>
                    </a:ext>
                  </a:extLst>
                </a:gridCol>
                <a:gridCol w="1698337">
                  <a:extLst>
                    <a:ext uri="{9D8B030D-6E8A-4147-A177-3AD203B41FA5}">
                      <a16:colId xmlns:a16="http://schemas.microsoft.com/office/drawing/2014/main" val="3301094294"/>
                    </a:ext>
                  </a:extLst>
                </a:gridCol>
              </a:tblGrid>
              <a:tr h="299043">
                <a:tc>
                  <a:txBody>
                    <a:bodyPr/>
                    <a:lstStyle/>
                    <a:p>
                      <a:r>
                        <a:rPr lang="de-CH" sz="1600" dirty="0"/>
                        <a:t>ROBOTER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Root rt1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 err="1"/>
                        <a:t>RohBot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SPIKE Essential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SPIKE Prime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PGLU Arduino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804045"/>
                  </a:ext>
                </a:extLst>
              </a:tr>
            </a:tbl>
          </a:graphicData>
        </a:graphic>
      </p:graphicFrame>
      <p:pic>
        <p:nvPicPr>
          <p:cNvPr id="4" name="Grafik 3" descr="Ein Bild, das LEGO, Spielzeug enthält.&#10;&#10;Automatisch generierte Beschreibung">
            <a:extLst>
              <a:ext uri="{FF2B5EF4-FFF2-40B4-BE49-F238E27FC236}">
                <a16:creationId xmlns:a16="http://schemas.microsoft.com/office/drawing/2014/main" id="{728B468D-B411-4E32-A4D8-180534E11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87" y="1230754"/>
            <a:ext cx="938475" cy="824336"/>
          </a:xfrm>
          <a:prstGeom prst="rect">
            <a:avLst/>
          </a:prstGeom>
        </p:spPr>
      </p:pic>
      <p:pic>
        <p:nvPicPr>
          <p:cNvPr id="5" name="Grafik 4" descr="Ein Bild, das Kuchen, Spielzeug enthält.&#10;&#10;Automatisch generierte Beschreibung">
            <a:extLst>
              <a:ext uri="{FF2B5EF4-FFF2-40B4-BE49-F238E27FC236}">
                <a16:creationId xmlns:a16="http://schemas.microsoft.com/office/drawing/2014/main" id="{1654C2C2-DBD1-4924-8886-16464CE20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25" y="1089972"/>
            <a:ext cx="1047853" cy="857074"/>
          </a:xfrm>
          <a:prstGeom prst="rect">
            <a:avLst/>
          </a:prstGeom>
        </p:spPr>
      </p:pic>
      <p:pic>
        <p:nvPicPr>
          <p:cNvPr id="6" name="Grafik 5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B4C2FEB1-F4A2-4067-9671-E0BDBB0E0F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r="30000"/>
          <a:stretch/>
        </p:blipFill>
        <p:spPr>
          <a:xfrm>
            <a:off x="5113660" y="1280010"/>
            <a:ext cx="853422" cy="69958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67A1036-09FD-4A8F-97B7-018390F3A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93" y="1143994"/>
            <a:ext cx="836359" cy="857074"/>
          </a:xfrm>
          <a:prstGeom prst="rect">
            <a:avLst/>
          </a:prstGeom>
        </p:spPr>
      </p:pic>
      <p:pic>
        <p:nvPicPr>
          <p:cNvPr id="9" name="Grafik 8" descr="Ein Bild, das Text, Werkzeug enthält.&#10;&#10;Automatisch generierte Beschreibung">
            <a:extLst>
              <a:ext uri="{FF2B5EF4-FFF2-40B4-BE49-F238E27FC236}">
                <a16:creationId xmlns:a16="http://schemas.microsoft.com/office/drawing/2014/main" id="{9BABE058-A78A-4AC2-A920-6896F0D480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t="305" r="23395" b="-305"/>
          <a:stretch/>
        </p:blipFill>
        <p:spPr>
          <a:xfrm>
            <a:off x="10192055" y="1273324"/>
            <a:ext cx="853423" cy="72399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33D8194-CA20-4890-8C8C-054ADE55B1F5}"/>
              </a:ext>
            </a:extLst>
          </p:cNvPr>
          <p:cNvSpPr txBox="1"/>
          <p:nvPr/>
        </p:nvSpPr>
        <p:spPr>
          <a:xfrm>
            <a:off x="231564" y="5714006"/>
            <a:ext cx="52040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Keine Veränderungsmöglichkeiten</a:t>
            </a:r>
            <a:endParaRPr lang="de-CH" sz="32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5382B77-57F0-40A9-8434-79B672459E52}"/>
              </a:ext>
            </a:extLst>
          </p:cNvPr>
          <p:cNvSpPr txBox="1"/>
          <p:nvPr/>
        </p:nvSpPr>
        <p:spPr>
          <a:xfrm>
            <a:off x="7738911" y="6206449"/>
            <a:ext cx="4221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Freies Zusammenbauen</a:t>
            </a:r>
            <a:endParaRPr lang="de-CH" sz="32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2408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leichschenkliges Dreieck 2">
            <a:extLst>
              <a:ext uri="{FF2B5EF4-FFF2-40B4-BE49-F238E27FC236}">
                <a16:creationId xmlns:a16="http://schemas.microsoft.com/office/drawing/2014/main" id="{B37DE4DF-4F6F-4EDF-84CC-BB7928B75EE5}"/>
              </a:ext>
            </a:extLst>
          </p:cNvPr>
          <p:cNvSpPr/>
          <p:nvPr/>
        </p:nvSpPr>
        <p:spPr>
          <a:xfrm rot="16200000">
            <a:off x="4617948" y="-1045764"/>
            <a:ext cx="2863451" cy="10312194"/>
          </a:xfrm>
          <a:prstGeom prst="triangle">
            <a:avLst>
              <a:gd name="adj" fmla="val 51216"/>
            </a:avLst>
          </a:prstGeom>
          <a:gradFill>
            <a:gsLst>
              <a:gs pos="5000">
                <a:schemeClr val="accent1">
                  <a:lumMod val="45000"/>
                  <a:lumOff val="55000"/>
                </a:schemeClr>
              </a:gs>
              <a:gs pos="85000">
                <a:schemeClr val="bg1"/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8135804-470A-41BF-BE4A-7697D1F7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143"/>
            <a:ext cx="10515600" cy="777455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3 Übersicht Bauen</a:t>
            </a:r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57E000F1-A49F-4B7D-9C48-F3210A01FC09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055090"/>
          <a:ext cx="10654150" cy="335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62465">
                  <a:extLst>
                    <a:ext uri="{9D8B030D-6E8A-4147-A177-3AD203B41FA5}">
                      <a16:colId xmlns:a16="http://schemas.microsoft.com/office/drawing/2014/main" val="3560963495"/>
                    </a:ext>
                  </a:extLst>
                </a:gridCol>
                <a:gridCol w="1619826">
                  <a:extLst>
                    <a:ext uri="{9D8B030D-6E8A-4147-A177-3AD203B41FA5}">
                      <a16:colId xmlns:a16="http://schemas.microsoft.com/office/drawing/2014/main" val="172143514"/>
                    </a:ext>
                  </a:extLst>
                </a:gridCol>
                <a:gridCol w="1821873">
                  <a:extLst>
                    <a:ext uri="{9D8B030D-6E8A-4147-A177-3AD203B41FA5}">
                      <a16:colId xmlns:a16="http://schemas.microsoft.com/office/drawing/2014/main" val="1255350347"/>
                    </a:ext>
                  </a:extLst>
                </a:gridCol>
                <a:gridCol w="1653312">
                  <a:extLst>
                    <a:ext uri="{9D8B030D-6E8A-4147-A177-3AD203B41FA5}">
                      <a16:colId xmlns:a16="http://schemas.microsoft.com/office/drawing/2014/main" val="2596742167"/>
                    </a:ext>
                  </a:extLst>
                </a:gridCol>
                <a:gridCol w="1698337">
                  <a:extLst>
                    <a:ext uri="{9D8B030D-6E8A-4147-A177-3AD203B41FA5}">
                      <a16:colId xmlns:a16="http://schemas.microsoft.com/office/drawing/2014/main" val="3311653934"/>
                    </a:ext>
                  </a:extLst>
                </a:gridCol>
                <a:gridCol w="1698337">
                  <a:extLst>
                    <a:ext uri="{9D8B030D-6E8A-4147-A177-3AD203B41FA5}">
                      <a16:colId xmlns:a16="http://schemas.microsoft.com/office/drawing/2014/main" val="3301094294"/>
                    </a:ext>
                  </a:extLst>
                </a:gridCol>
              </a:tblGrid>
              <a:tr h="299043">
                <a:tc>
                  <a:txBody>
                    <a:bodyPr/>
                    <a:lstStyle/>
                    <a:p>
                      <a:r>
                        <a:rPr lang="de-CH" sz="1600" dirty="0"/>
                        <a:t>ROBOTER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Root rt1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 err="1"/>
                        <a:t>RohBot</a:t>
                      </a:r>
                      <a:endParaRPr lang="de-CH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SPIKE Essential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SPIKE Prime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600" dirty="0"/>
                        <a:t>PGLU Arduino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804045"/>
                  </a:ext>
                </a:extLst>
              </a:tr>
            </a:tbl>
          </a:graphicData>
        </a:graphic>
      </p:graphicFrame>
      <p:pic>
        <p:nvPicPr>
          <p:cNvPr id="4" name="Grafik 3" descr="Ein Bild, das LEGO, Spielzeug enthält.&#10;&#10;Automatisch generierte Beschreibung">
            <a:extLst>
              <a:ext uri="{FF2B5EF4-FFF2-40B4-BE49-F238E27FC236}">
                <a16:creationId xmlns:a16="http://schemas.microsoft.com/office/drawing/2014/main" id="{728B468D-B411-4E32-A4D8-180534E11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50" y="2592633"/>
            <a:ext cx="1679813" cy="1475511"/>
          </a:xfrm>
          <a:prstGeom prst="rect">
            <a:avLst/>
          </a:prstGeom>
        </p:spPr>
      </p:pic>
      <p:pic>
        <p:nvPicPr>
          <p:cNvPr id="5" name="Grafik 4" descr="Ein Bild, das Kuchen, Spielzeug enthält.&#10;&#10;Automatisch generierte Beschreibung">
            <a:extLst>
              <a:ext uri="{FF2B5EF4-FFF2-40B4-BE49-F238E27FC236}">
                <a16:creationId xmlns:a16="http://schemas.microsoft.com/office/drawing/2014/main" id="{1654C2C2-DBD1-4924-8886-16464CE20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550" y="4270406"/>
            <a:ext cx="1679813" cy="1373975"/>
          </a:xfrm>
          <a:prstGeom prst="rect">
            <a:avLst/>
          </a:prstGeom>
        </p:spPr>
      </p:pic>
      <p:pic>
        <p:nvPicPr>
          <p:cNvPr id="6" name="Grafik 5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B4C2FEB1-F4A2-4067-9671-E0BDBB0E0F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r="30000"/>
          <a:stretch/>
        </p:blipFill>
        <p:spPr>
          <a:xfrm>
            <a:off x="1589314" y="2653019"/>
            <a:ext cx="1480456" cy="121359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67A1036-09FD-4A8F-97B7-018390F3A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4" y="4154847"/>
            <a:ext cx="1437579" cy="1473185"/>
          </a:xfrm>
          <a:prstGeom prst="rect">
            <a:avLst/>
          </a:prstGeom>
        </p:spPr>
      </p:pic>
      <p:pic>
        <p:nvPicPr>
          <p:cNvPr id="9" name="Grafik 8" descr="Ein Bild, das Text, Werkzeug enthält.&#10;&#10;Automatisch generierte Beschreibung">
            <a:extLst>
              <a:ext uri="{FF2B5EF4-FFF2-40B4-BE49-F238E27FC236}">
                <a16:creationId xmlns:a16="http://schemas.microsoft.com/office/drawing/2014/main" id="{9BABE058-A78A-4AC2-A920-6896F0D480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t="305" r="23395" b="-305"/>
          <a:stretch/>
        </p:blipFill>
        <p:spPr>
          <a:xfrm>
            <a:off x="10075800" y="3402285"/>
            <a:ext cx="1651026" cy="1400626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33D8194-CA20-4890-8C8C-054ADE55B1F5}"/>
              </a:ext>
            </a:extLst>
          </p:cNvPr>
          <p:cNvSpPr txBox="1"/>
          <p:nvPr/>
        </p:nvSpPr>
        <p:spPr>
          <a:xfrm>
            <a:off x="231564" y="5714006"/>
            <a:ext cx="52040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Keine Veränderungsmöglichkeiten</a:t>
            </a:r>
            <a:endParaRPr lang="de-CH" sz="32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5382B77-57F0-40A9-8434-79B672459E52}"/>
              </a:ext>
            </a:extLst>
          </p:cNvPr>
          <p:cNvSpPr txBox="1"/>
          <p:nvPr/>
        </p:nvSpPr>
        <p:spPr>
          <a:xfrm>
            <a:off x="7738911" y="6206449"/>
            <a:ext cx="4221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de-CH" sz="3200" b="1" dirty="0">
                <a:solidFill>
                  <a:srgbClr val="000000"/>
                </a:solidFill>
                <a:latin typeface="Calibri" panose="020F0502020204030204" pitchFamily="34" charset="0"/>
              </a:rPr>
              <a:t>Freies Zusammenbauen</a:t>
            </a:r>
            <a:endParaRPr lang="de-CH" sz="3200" b="1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0185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2096A-6C2F-4370-BEE3-98402FB07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18043"/>
            <a:ext cx="9144000" cy="1021913"/>
          </a:xfrm>
        </p:spPr>
        <p:txBody>
          <a:bodyPr/>
          <a:lstStyle/>
          <a:p>
            <a:r>
              <a:rPr lang="de-CH" dirty="0"/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2360894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2096A-6C2F-4370-BEE3-98402FB07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18043"/>
            <a:ext cx="9144000" cy="1021913"/>
          </a:xfrm>
        </p:spPr>
        <p:txBody>
          <a:bodyPr/>
          <a:lstStyle/>
          <a:p>
            <a:r>
              <a:rPr lang="de-CH" dirty="0"/>
              <a:t>Selber Testen!</a:t>
            </a:r>
          </a:p>
        </p:txBody>
      </p:sp>
    </p:spTree>
    <p:extLst>
      <p:ext uri="{BB962C8B-B14F-4D97-AF65-F5344CB8AC3E}">
        <p14:creationId xmlns:p14="http://schemas.microsoft.com/office/powerpoint/2010/main" val="3529975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2096A-6C2F-4370-BEE3-98402FB07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918043"/>
            <a:ext cx="9144000" cy="1021913"/>
          </a:xfrm>
        </p:spPr>
        <p:txBody>
          <a:bodyPr/>
          <a:lstStyle/>
          <a:p>
            <a:r>
              <a:rPr lang="de-CH" dirty="0"/>
              <a:t>Besten Dank!</a:t>
            </a:r>
          </a:p>
        </p:txBody>
      </p:sp>
    </p:spTree>
    <p:extLst>
      <p:ext uri="{BB962C8B-B14F-4D97-AF65-F5344CB8AC3E}">
        <p14:creationId xmlns:p14="http://schemas.microsoft.com/office/powerpoint/2010/main" val="410884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72096A-6C2F-4370-BEE3-98402FB07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9088" y="390029"/>
            <a:ext cx="9144000" cy="1021913"/>
          </a:xfrm>
        </p:spPr>
        <p:txBody>
          <a:bodyPr/>
          <a:lstStyle/>
          <a:p>
            <a:pPr algn="l"/>
            <a:r>
              <a:rPr lang="de-CH" dirty="0"/>
              <a:t>Ziel des Inputs:</a:t>
            </a:r>
          </a:p>
        </p:txBody>
      </p:sp>
      <p:pic>
        <p:nvPicPr>
          <p:cNvPr id="7" name="Grafik 6" descr="Ein Bild, das Boden, Person, drinnen, Wand enthält.&#10;&#10;Automatisch generierte Beschreibung">
            <a:extLst>
              <a:ext uri="{FF2B5EF4-FFF2-40B4-BE49-F238E27FC236}">
                <a16:creationId xmlns:a16="http://schemas.microsoft.com/office/drawing/2014/main" id="{E3589148-9971-465F-8AEB-02A59F280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30" y="1411942"/>
            <a:ext cx="6777444" cy="44900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A0216A8-5125-47AC-BF1B-6E4D96A9F442}"/>
              </a:ext>
            </a:extLst>
          </p:cNvPr>
          <p:cNvSpPr txBox="1">
            <a:spLocks/>
          </p:cNvSpPr>
          <p:nvPr/>
        </p:nvSpPr>
        <p:spPr>
          <a:xfrm>
            <a:off x="8033657" y="721630"/>
            <a:ext cx="3824514" cy="3150076"/>
          </a:xfrm>
          <a:prstGeom prst="rect">
            <a:avLst/>
          </a:prstGeom>
        </p:spPr>
        <p:txBody>
          <a:bodyPr/>
          <a:lstStyle>
            <a:lvl1pPr marL="342918" marR="0" indent="-34291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Tx/>
              <a:buFont typeface="Wingdings" pitchFamily="2" charset="2"/>
              <a:buNone/>
              <a:tabLst/>
              <a:defRPr sz="3001" b="1">
                <a:solidFill>
                  <a:srgbClr val="003366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42989" marR="0" indent="-28576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8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61" marR="0" indent="-22861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Tx/>
              <a:buFont typeface="Wingdings" pitchFamily="2" charset="2"/>
              <a:buNone/>
              <a:tabLst/>
              <a:defRPr sz="2401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84" marR="0" indent="-22861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509" marR="0" indent="-22861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6699"/>
              </a:buClr>
              <a:buSzTx/>
              <a:buFont typeface="Wingdings" pitchFamily="2" charset="2"/>
              <a:buNone/>
              <a:tabLst/>
              <a:defRPr sz="2000" b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733" indent="-22861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+mn-lt"/>
              </a:defRPr>
            </a:lvl6pPr>
            <a:lvl7pPr marL="2971957" indent="-22861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+mn-lt"/>
              </a:defRPr>
            </a:lvl7pPr>
            <a:lvl8pPr marL="3429181" indent="-22861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+mn-lt"/>
              </a:defRPr>
            </a:lvl8pPr>
            <a:lvl9pPr marL="3886406" indent="-22861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457200" indent="-457200"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de-CH" b="0" kern="0" dirty="0"/>
              <a:t>Einbettung und Relevanz</a:t>
            </a:r>
          </a:p>
          <a:p>
            <a:pPr marL="457200" indent="-457200"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de-CH" b="0" kern="0" dirty="0"/>
              <a:t>Schulbezug und Ideen für den Unterricht / Lehre</a:t>
            </a:r>
          </a:p>
          <a:p>
            <a:pPr marL="457200" indent="-457200">
              <a:buClr>
                <a:srgbClr val="003366"/>
              </a:buClr>
              <a:buFont typeface="Arial" panose="020B0604020202020204" pitchFamily="34" charset="0"/>
              <a:buChar char="•"/>
            </a:pPr>
            <a:r>
              <a:rPr lang="de-CH" b="0" kern="0" dirty="0"/>
              <a:t>Einige aktuelle Modelle kennenlernen</a:t>
            </a:r>
          </a:p>
          <a:p>
            <a:pPr marL="0" indent="0">
              <a:buClr>
                <a:schemeClr val="bg2"/>
              </a:buClr>
            </a:pPr>
            <a:endParaRPr lang="de-CH" b="0" kern="0" dirty="0"/>
          </a:p>
        </p:txBody>
      </p:sp>
    </p:spTree>
    <p:extLst>
      <p:ext uri="{BB962C8B-B14F-4D97-AF65-F5344CB8AC3E}">
        <p14:creationId xmlns:p14="http://schemas.microsoft.com/office/powerpoint/2010/main" val="1536785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601068" y="476672"/>
            <a:ext cx="6600288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5pPr>
            <a:lvl6pPr marL="457225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6pPr>
            <a:lvl7pPr marL="914448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7pPr>
            <a:lvl8pPr marL="1371672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8pPr>
            <a:lvl9pPr marL="1828897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4000" kern="0" dirty="0">
                <a:solidFill>
                  <a:schemeClr val="tx1"/>
                </a:solidFill>
              </a:rPr>
              <a:t>1.1 Geschichte der Robotik</a:t>
            </a:r>
            <a:endParaRPr lang="de-CH" sz="4000" kern="0" dirty="0">
              <a:solidFill>
                <a:schemeClr val="tx1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9912424" y="6453336"/>
            <a:ext cx="158417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5pPr>
            <a:lvl6pPr marL="457225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6pPr>
            <a:lvl7pPr marL="914448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7pPr>
            <a:lvl8pPr marL="1371672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8pPr>
            <a:lvl9pPr marL="1828897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r"/>
            <a:r>
              <a:rPr lang="de-DE" sz="1200" kern="0" dirty="0">
                <a:solidFill>
                  <a:schemeClr val="bg1"/>
                </a:solidFill>
              </a:rPr>
              <a:t>Klett und Balmer Verlag</a:t>
            </a:r>
            <a:endParaRPr lang="de-CH" sz="1200" kern="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9480884-F176-4AAE-9133-6ECE4E4A1CA1}"/>
              </a:ext>
            </a:extLst>
          </p:cNvPr>
          <p:cNvSpPr txBox="1"/>
          <p:nvPr/>
        </p:nvSpPr>
        <p:spPr>
          <a:xfrm>
            <a:off x="793630" y="1228397"/>
            <a:ext cx="814333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ca. 1740: erster </a:t>
            </a:r>
            <a:r>
              <a:rPr lang="de-CH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vollautomatischer Webstuhl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1947: Entwicklung des </a:t>
            </a:r>
            <a:r>
              <a:rPr lang="de-CH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Transistors</a:t>
            </a:r>
            <a:r>
              <a:rPr lang="de-CH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1960: erster </a:t>
            </a:r>
            <a:r>
              <a:rPr lang="de-CH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hydraulisch</a:t>
            </a:r>
            <a:r>
              <a:rPr lang="de-CH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betriebener Roboter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1970: erster </a:t>
            </a:r>
            <a:r>
              <a:rPr lang="de-CH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Mikroprozessor</a:t>
            </a:r>
            <a:r>
              <a:rPr lang="de-CH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1973: </a:t>
            </a:r>
            <a:r>
              <a:rPr lang="de-CH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Kuka</a:t>
            </a:r>
            <a:r>
              <a:rPr lang="de-CH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entwickelt ersten 6-Achs-Industrieroboter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1997: der erste mobile Roboter auf dem </a:t>
            </a:r>
            <a:r>
              <a:rPr lang="de-CH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Mars</a:t>
            </a:r>
            <a:r>
              <a:rPr lang="de-CH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(Sojourner)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CH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2000: Honda stellt den Humanoid-Roboter "</a:t>
            </a:r>
            <a:r>
              <a:rPr lang="de-CH" sz="24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Asimo</a:t>
            </a:r>
            <a:r>
              <a:rPr lang="de-CH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" vor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1B00E87-2258-42E3-9656-4FBB48552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957" y="962434"/>
            <a:ext cx="3139233" cy="171439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CE096AA-86E0-4BF5-9753-F32FD6096E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957" y="2942793"/>
            <a:ext cx="3099854" cy="268680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7BA5BE5-0092-4832-BADD-2B31FCB45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0914" y="4042225"/>
            <a:ext cx="4155409" cy="228132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9DB321D-0687-460A-9E05-7248CF7BC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068" y="4042225"/>
            <a:ext cx="1721803" cy="228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56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601068" y="476672"/>
            <a:ext cx="6600288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5pPr>
            <a:lvl6pPr marL="457225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6pPr>
            <a:lvl7pPr marL="914448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7pPr>
            <a:lvl8pPr marL="1371672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8pPr>
            <a:lvl9pPr marL="1828897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4000" kern="0" dirty="0">
                <a:solidFill>
                  <a:schemeClr val="tx1"/>
                </a:solidFill>
              </a:rPr>
              <a:t>1.2 Was ist ein Roboter?</a:t>
            </a:r>
            <a:endParaRPr lang="de-CH" sz="4000" kern="0" dirty="0">
              <a:solidFill>
                <a:schemeClr val="tx1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9912424" y="6453336"/>
            <a:ext cx="158417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5pPr>
            <a:lvl6pPr marL="457225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6pPr>
            <a:lvl7pPr marL="914448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7pPr>
            <a:lvl8pPr marL="1371672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8pPr>
            <a:lvl9pPr marL="1828897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r"/>
            <a:r>
              <a:rPr lang="de-DE" sz="1200" kern="0" dirty="0">
                <a:solidFill>
                  <a:schemeClr val="bg1"/>
                </a:solidFill>
              </a:rPr>
              <a:t>Klett und Balmer Verlag</a:t>
            </a:r>
            <a:endParaRPr lang="de-CH" sz="1200" kern="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32320E0-5080-4103-9F36-14CAC448171B}"/>
              </a:ext>
            </a:extLst>
          </p:cNvPr>
          <p:cNvSpPr txBox="1"/>
          <p:nvPr/>
        </p:nvSpPr>
        <p:spPr>
          <a:xfrm>
            <a:off x="695325" y="1500851"/>
            <a:ext cx="1051326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Der Ursprung des Wortes Roboter liegt im tschechischen Wort «</a:t>
            </a:r>
            <a:r>
              <a:rPr lang="de-CH" sz="24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robota</a:t>
            </a:r>
            <a:r>
              <a:rPr lang="de-CH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»</a:t>
            </a:r>
            <a:r>
              <a:rPr lang="de-CH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Robot, das mit ‚</a:t>
            </a:r>
            <a:r>
              <a:rPr lang="de-CH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Frondienst</a:t>
            </a:r>
            <a:r>
              <a:rPr lang="de-CH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‘ oder ‚</a:t>
            </a:r>
            <a:r>
              <a:rPr lang="de-CH" sz="24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Zwangsarbeit</a:t>
            </a:r>
            <a:r>
              <a:rPr lang="de-CH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‘ übersetzt werden kann. </a:t>
            </a:r>
            <a:r>
              <a:rPr lang="de-CH" sz="2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</a:t>
            </a:r>
            <a:r>
              <a:rPr lang="de-CH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nach Josef </a:t>
            </a:r>
            <a:r>
              <a:rPr lang="de-CH" sz="24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Čapek</a:t>
            </a:r>
            <a:r>
              <a:rPr lang="de-CH" sz="2400" i="1" dirty="0">
                <a:solidFill>
                  <a:srgbClr val="000000"/>
                </a:solidFill>
                <a:latin typeface="Calibri" panose="020F0502020204030204" pitchFamily="34" charset="0"/>
              </a:rPr>
              <a:t>, 1920)</a:t>
            </a:r>
          </a:p>
          <a:p>
            <a:endParaRPr lang="de-CH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4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Roboter sind </a:t>
            </a:r>
            <a:r>
              <a:rPr lang="de-CH" sz="2400" b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stationäre oder mobile Maschinen</a:t>
            </a:r>
            <a:r>
              <a:rPr lang="de-CH" sz="24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, die nach einem bestimmten Programm festgelegte Aufgaben erfüllen. </a:t>
            </a:r>
            <a:r>
              <a:rPr lang="de-CH" sz="24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(Wikipedia)</a:t>
            </a:r>
          </a:p>
        </p:txBody>
      </p:sp>
    </p:spTree>
    <p:extLst>
      <p:ext uri="{BB962C8B-B14F-4D97-AF65-F5344CB8AC3E}">
        <p14:creationId xmlns:p14="http://schemas.microsoft.com/office/powerpoint/2010/main" val="2599517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601068" y="476672"/>
            <a:ext cx="6600288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5pPr>
            <a:lvl6pPr marL="457225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6pPr>
            <a:lvl7pPr marL="914448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7pPr>
            <a:lvl8pPr marL="1371672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8pPr>
            <a:lvl9pPr marL="1828897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de-DE" sz="4000" kern="0" dirty="0">
                <a:solidFill>
                  <a:schemeClr val="tx1"/>
                </a:solidFill>
              </a:rPr>
              <a:t>1.3 Funktionsweise</a:t>
            </a:r>
            <a:endParaRPr lang="de-CH" sz="4000" kern="0" dirty="0">
              <a:solidFill>
                <a:schemeClr val="tx1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9912424" y="6453336"/>
            <a:ext cx="158417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100" b="0">
                <a:solidFill>
                  <a:srgbClr val="FFFFF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5pPr>
            <a:lvl6pPr marL="457225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6pPr>
            <a:lvl7pPr marL="914448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7pPr>
            <a:lvl8pPr marL="1371672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8pPr>
            <a:lvl9pPr marL="1828897" algn="l" rtl="0" eaLnBrk="1" fontAlgn="base" hangingPunct="1">
              <a:spcBef>
                <a:spcPct val="0"/>
              </a:spcBef>
              <a:spcAft>
                <a:spcPct val="0"/>
              </a:spcAft>
              <a:defRPr sz="3001" b="1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r"/>
            <a:r>
              <a:rPr lang="de-DE" sz="1200" kern="0" dirty="0">
                <a:solidFill>
                  <a:schemeClr val="bg1"/>
                </a:solidFill>
              </a:rPr>
              <a:t>Klett und Balmer Verlag</a:t>
            </a:r>
            <a:endParaRPr lang="de-CH" sz="1200" kern="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62B51FC-EF4A-47E3-9EE0-F33C934C8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247"/>
          <a:stretch/>
        </p:blipFill>
        <p:spPr>
          <a:xfrm>
            <a:off x="1032387" y="4653116"/>
            <a:ext cx="9360310" cy="189255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D8F80FC-BB30-41F2-B1A6-2B657D0A8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984" b="37662"/>
          <a:stretch/>
        </p:blipFill>
        <p:spPr>
          <a:xfrm>
            <a:off x="1032387" y="3170904"/>
            <a:ext cx="9360310" cy="14600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DC3F825-15AA-4103-97D7-AC74EA015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23" b="68021"/>
          <a:stretch/>
        </p:blipFill>
        <p:spPr>
          <a:xfrm>
            <a:off x="1032387" y="1514940"/>
            <a:ext cx="9360310" cy="151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1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35804-470A-41BF-BE4A-7697D1F7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09"/>
            <a:ext cx="10515600" cy="777455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1.4 Roboter und ihre Anwendungen…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F2A82AE-DCB8-4781-BEB2-754ECA783287}"/>
              </a:ext>
            </a:extLst>
          </p:cNvPr>
          <p:cNvSpPr txBox="1"/>
          <p:nvPr/>
        </p:nvSpPr>
        <p:spPr>
          <a:xfrm>
            <a:off x="838200" y="1790847"/>
            <a:ext cx="60971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sz="2400" dirty="0">
                <a:hlinkClick r:id="rId3"/>
              </a:rPr>
              <a:t>Roboter kann zaubern?</a:t>
            </a:r>
            <a:endParaRPr lang="de-CH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sz="2400" b="0" i="0" dirty="0">
                <a:effectLst/>
                <a:hlinkClick r:id="rId4"/>
              </a:rPr>
              <a:t>Robot Ultimate FAILS COMPILATION</a:t>
            </a:r>
            <a:endParaRPr lang="de-CH" sz="2400" b="0" i="0" dirty="0">
              <a:effectLst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sz="2400" b="0" i="0" dirty="0">
                <a:effectLst/>
                <a:hlinkClick r:id="rId5"/>
              </a:rPr>
              <a:t>The </a:t>
            </a:r>
            <a:r>
              <a:rPr lang="de-CH" sz="2400" b="0" i="0" dirty="0" err="1">
                <a:effectLst/>
                <a:hlinkClick r:id="rId5"/>
              </a:rPr>
              <a:t>Duel</a:t>
            </a:r>
            <a:r>
              <a:rPr lang="de-CH" sz="2400" b="0" i="0" dirty="0">
                <a:effectLst/>
                <a:hlinkClick r:id="rId5"/>
              </a:rPr>
              <a:t> Timo Boll </a:t>
            </a:r>
            <a:r>
              <a:rPr lang="de-CH" sz="2400" b="0" i="0" dirty="0" err="1">
                <a:effectLst/>
                <a:hlinkClick r:id="rId5"/>
              </a:rPr>
              <a:t>vs</a:t>
            </a:r>
            <a:r>
              <a:rPr lang="de-CH" sz="2400" b="0" i="0" dirty="0">
                <a:effectLst/>
                <a:hlinkClick r:id="rId5"/>
              </a:rPr>
              <a:t> KUKA Robot</a:t>
            </a:r>
            <a:endParaRPr lang="de-CH" sz="2400" b="0" i="0" dirty="0">
              <a:effectLst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sz="2400" b="0" i="0" dirty="0">
              <a:effectLst/>
              <a:latin typeface="Roboto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2066831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35804-470A-41BF-BE4A-7697D1F7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09"/>
            <a:ext cx="10515600" cy="777455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2 Roboter und ihre Anwendungen…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0D1B813-600C-4753-BCE6-CBA139BFC3AF}"/>
              </a:ext>
            </a:extLst>
          </p:cNvPr>
          <p:cNvSpPr txBox="1"/>
          <p:nvPr/>
        </p:nvSpPr>
        <p:spPr>
          <a:xfrm>
            <a:off x="2542309" y="1465968"/>
            <a:ext cx="295101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Roboter:</a:t>
            </a:r>
          </a:p>
          <a:p>
            <a:r>
              <a:rPr lang="de-CH" sz="32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SPIKE</a:t>
            </a:r>
            <a:r>
              <a:rPr lang="de-CH" sz="3200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 Essential </a:t>
            </a:r>
          </a:p>
          <a:p>
            <a:endParaRPr lang="de-CH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e-CH" sz="3200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SPIKE Prime</a:t>
            </a:r>
            <a:endParaRPr lang="de-CH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e-CH" sz="3200" i="0" u="none" strike="noStrik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e-CH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RohBot</a:t>
            </a:r>
            <a:endParaRPr lang="de-CH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e-CH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e-CH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iRobot</a:t>
            </a:r>
            <a:r>
              <a:rPr lang="de-CH" sz="3200" dirty="0">
                <a:solidFill>
                  <a:srgbClr val="000000"/>
                </a:solidFill>
                <a:latin typeface="Calibri" panose="020F0502020204030204" pitchFamily="34" charset="0"/>
              </a:rPr>
              <a:t> Root</a:t>
            </a:r>
          </a:p>
          <a:p>
            <a:endParaRPr lang="de-CH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e-CH" sz="3200" i="0" u="none" strike="noStrike" dirty="0">
                <a:solidFill>
                  <a:srgbClr val="000000"/>
                </a:solidFill>
                <a:latin typeface="Calibri" panose="020F0502020204030204" pitchFamily="34" charset="0"/>
              </a:rPr>
              <a:t>PGLU: Arduino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1A63DAE-4ED1-44ED-B7DD-CB92A1462677}"/>
              </a:ext>
            </a:extLst>
          </p:cNvPr>
          <p:cNvSpPr txBox="1"/>
          <p:nvPr/>
        </p:nvSpPr>
        <p:spPr>
          <a:xfrm>
            <a:off x="671945" y="1453813"/>
            <a:ext cx="187036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3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Zyklus:</a:t>
            </a:r>
          </a:p>
          <a:p>
            <a:r>
              <a:rPr lang="de-CH" sz="32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 / 2</a:t>
            </a:r>
          </a:p>
          <a:p>
            <a:endParaRPr lang="de-CH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e-CH" sz="3200" dirty="0">
                <a:solidFill>
                  <a:srgbClr val="000000"/>
                </a:solidFill>
                <a:latin typeface="Calibri" panose="020F0502020204030204" pitchFamily="34" charset="0"/>
              </a:rPr>
              <a:t>2 / 3</a:t>
            </a:r>
          </a:p>
          <a:p>
            <a:endParaRPr lang="de-CH" sz="3200" i="0" u="none" strike="noStrik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e-CH" sz="3200" dirty="0">
                <a:solidFill>
                  <a:srgbClr val="000000"/>
                </a:solidFill>
                <a:latin typeface="Calibri" panose="020F0502020204030204" pitchFamily="34" charset="0"/>
              </a:rPr>
              <a:t>1 / 2 / 3</a:t>
            </a:r>
          </a:p>
          <a:p>
            <a:endParaRPr lang="de-CH" sz="3200" i="0" u="none" strike="noStrik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e-CH" sz="3200" dirty="0">
                <a:solidFill>
                  <a:srgbClr val="000000"/>
                </a:solidFill>
                <a:latin typeface="Calibri" panose="020F0502020204030204" pitchFamily="34" charset="0"/>
              </a:rPr>
              <a:t>1 / 2</a:t>
            </a:r>
          </a:p>
          <a:p>
            <a:endParaRPr lang="de-CH" sz="3200" i="0" u="none" strike="noStrik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e-CH" sz="3200" dirty="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endParaRPr lang="de-CH" sz="3200" i="0" u="none" strike="noStrike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Grafik 6" descr="Ein Bild, das LEGO, Spielzeug enthält.&#10;&#10;Automatisch generierte Beschreibung">
            <a:extLst>
              <a:ext uri="{FF2B5EF4-FFF2-40B4-BE49-F238E27FC236}">
                <a16:creationId xmlns:a16="http://schemas.microsoft.com/office/drawing/2014/main" id="{55989CAA-15B2-45E0-824F-9A2E18CC7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53813"/>
            <a:ext cx="2031880" cy="1784760"/>
          </a:xfrm>
          <a:prstGeom prst="rect">
            <a:avLst/>
          </a:prstGeom>
        </p:spPr>
      </p:pic>
      <p:pic>
        <p:nvPicPr>
          <p:cNvPr id="9" name="Grafik 8" descr="Ein Bild, das Kuchen, Spielzeug enthält.&#10;&#10;Automatisch generierte Beschreibung">
            <a:extLst>
              <a:ext uri="{FF2B5EF4-FFF2-40B4-BE49-F238E27FC236}">
                <a16:creationId xmlns:a16="http://schemas.microsoft.com/office/drawing/2014/main" id="{36575343-A8C5-433A-AFD1-2B8108703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498" y="2207291"/>
            <a:ext cx="2160390" cy="1767056"/>
          </a:xfrm>
          <a:prstGeom prst="rect">
            <a:avLst/>
          </a:prstGeom>
        </p:spPr>
      </p:pic>
      <p:pic>
        <p:nvPicPr>
          <p:cNvPr id="11" name="Grafik 10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FFEFCF19-5FAA-4815-B4EC-64F7F0799F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3" r="30000"/>
          <a:stretch/>
        </p:blipFill>
        <p:spPr>
          <a:xfrm>
            <a:off x="6232176" y="3527676"/>
            <a:ext cx="1759528" cy="144235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8EA39AE9-E53E-4463-911B-97346F17B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058" y="4086505"/>
            <a:ext cx="1724349" cy="1767057"/>
          </a:xfrm>
          <a:prstGeom prst="rect">
            <a:avLst/>
          </a:prstGeom>
        </p:spPr>
      </p:pic>
      <p:pic>
        <p:nvPicPr>
          <p:cNvPr id="17" name="Grafik 16" descr="Ein Bild, das Text, Werkzeug enthält.&#10;&#10;Automatisch generierte Beschreibung">
            <a:extLst>
              <a:ext uri="{FF2B5EF4-FFF2-40B4-BE49-F238E27FC236}">
                <a16:creationId xmlns:a16="http://schemas.microsoft.com/office/drawing/2014/main" id="{F4847428-4DEB-47B2-9045-DE9FE4C9E91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6" t="305" r="23395" b="-305"/>
          <a:stretch/>
        </p:blipFill>
        <p:spPr>
          <a:xfrm>
            <a:off x="6232176" y="5242462"/>
            <a:ext cx="1759528" cy="149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91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35804-470A-41BF-BE4A-7697D1F7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9509"/>
            <a:ext cx="10515600" cy="777455"/>
          </a:xfrm>
        </p:spPr>
        <p:txBody>
          <a:bodyPr>
            <a:normAutofit/>
          </a:bodyPr>
          <a:lstStyle/>
          <a:p>
            <a:r>
              <a:rPr lang="de-CH" sz="4000" dirty="0">
                <a:latin typeface="+mn-lt"/>
              </a:rPr>
              <a:t>2.1 SPIKE Essential / Prime</a:t>
            </a:r>
          </a:p>
        </p:txBody>
      </p:sp>
      <p:pic>
        <p:nvPicPr>
          <p:cNvPr id="7" name="Grafik 6" descr="Ein Bild, das LEGO, Spielzeug enthält.&#10;&#10;Automatisch generierte Beschreibung">
            <a:extLst>
              <a:ext uri="{FF2B5EF4-FFF2-40B4-BE49-F238E27FC236}">
                <a16:creationId xmlns:a16="http://schemas.microsoft.com/office/drawing/2014/main" id="{55989CAA-15B2-45E0-824F-9A2E18CC7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" y="1972918"/>
            <a:ext cx="4277859" cy="3757580"/>
          </a:xfrm>
          <a:prstGeom prst="rect">
            <a:avLst/>
          </a:prstGeom>
        </p:spPr>
      </p:pic>
      <p:pic>
        <p:nvPicPr>
          <p:cNvPr id="9" name="Grafik 8" descr="Ein Bild, das Kuchen, Spielzeug enthält.&#10;&#10;Automatisch generierte Beschreibung">
            <a:extLst>
              <a:ext uri="{FF2B5EF4-FFF2-40B4-BE49-F238E27FC236}">
                <a16:creationId xmlns:a16="http://schemas.microsoft.com/office/drawing/2014/main" id="{36575343-A8C5-433A-AFD1-2B8108703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70" y="1972918"/>
            <a:ext cx="4277859" cy="349900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7623614-414E-4739-93DD-46E1E0A8C4F3}"/>
              </a:ext>
            </a:extLst>
          </p:cNvPr>
          <p:cNvSpPr txBox="1"/>
          <p:nvPr/>
        </p:nvSpPr>
        <p:spPr>
          <a:xfrm>
            <a:off x="3144981" y="6113825"/>
            <a:ext cx="7509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b="1" dirty="0"/>
              <a:t>Programmierumgebung</a:t>
            </a:r>
            <a:r>
              <a:rPr lang="de-CH" dirty="0"/>
              <a:t>: </a:t>
            </a:r>
            <a:r>
              <a:rPr lang="de-CH" dirty="0">
                <a:hlinkClick r:id="rId5"/>
              </a:rPr>
              <a:t>&gt; https://spike.legoeducation.com/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01700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864</Words>
  <Application>Microsoft Office PowerPoint</Application>
  <PresentationFormat>Breitbild</PresentationFormat>
  <Paragraphs>271</Paragraphs>
  <Slides>26</Slides>
  <Notes>23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Roboto</vt:lpstr>
      <vt:lpstr>Wingdings</vt:lpstr>
      <vt:lpstr>Office Theme</vt:lpstr>
      <vt:lpstr>Office</vt:lpstr>
      <vt:lpstr>Office</vt:lpstr>
      <vt:lpstr>Neue Roboter für die  Zyklen 1 – 3</vt:lpstr>
      <vt:lpstr>Ablauf</vt:lpstr>
      <vt:lpstr>Ziel des Inputs:</vt:lpstr>
      <vt:lpstr>PowerPoint-Präsentation</vt:lpstr>
      <vt:lpstr>PowerPoint-Präsentation</vt:lpstr>
      <vt:lpstr>PowerPoint-Präsentation</vt:lpstr>
      <vt:lpstr>1.4 Roboter und ihre Anwendungen…</vt:lpstr>
      <vt:lpstr>2 Roboter und ihre Anwendungen…</vt:lpstr>
      <vt:lpstr>2.1 SPIKE Essential / Prime</vt:lpstr>
      <vt:lpstr>2.2 RohBot</vt:lpstr>
      <vt:lpstr>2.2.1 - Grundidee</vt:lpstr>
      <vt:lpstr>2.2.2 RohBot Software: „xLogo“ der ETH Zürüch</vt:lpstr>
      <vt:lpstr>PowerPoint-Präsentation</vt:lpstr>
      <vt:lpstr>2.2.4 Geometrisches Zeichnen</vt:lpstr>
      <vt:lpstr>2.3 Root rt1</vt:lpstr>
      <vt:lpstr>2.4 PGLU Arduino – Roboter (PGLU; Nawi-Werft…)</vt:lpstr>
      <vt:lpstr>2.5 Ideen für den Unterricht</vt:lpstr>
      <vt:lpstr>2.5 Ideen für den Unterricht</vt:lpstr>
      <vt:lpstr>3.1 Zusammenfassung / Übersicht</vt:lpstr>
      <vt:lpstr>3.2 Übersicht Programmierumgebung</vt:lpstr>
      <vt:lpstr>3.3 Übersicht Programmierumgebung</vt:lpstr>
      <vt:lpstr>3 Übersicht Bauen</vt:lpstr>
      <vt:lpstr>3 Übersicht Bauen</vt:lpstr>
      <vt:lpstr>Fragen?</vt:lpstr>
      <vt:lpstr>Selber Testen!</vt:lpstr>
      <vt:lpstr>Besten Dank!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urs wildeisen</dc:creator>
  <cp:lastModifiedBy>Wildeisen, Urs</cp:lastModifiedBy>
  <cp:revision>128</cp:revision>
  <dcterms:created xsi:type="dcterms:W3CDTF">2018-11-04T09:03:27Z</dcterms:created>
  <dcterms:modified xsi:type="dcterms:W3CDTF">2022-05-17T15:30:49Z</dcterms:modified>
</cp:coreProperties>
</file>